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handoutMasterIdLst>
    <p:handoutMasterId r:id="rId33"/>
  </p:handoutMasterIdLst>
  <p:sldIdLst>
    <p:sldId id="289" r:id="rId3"/>
    <p:sldId id="383" r:id="rId4"/>
    <p:sldId id="390" r:id="rId5"/>
    <p:sldId id="488" r:id="rId6"/>
    <p:sldId id="462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391" r:id="rId17"/>
    <p:sldId id="392" r:id="rId18"/>
    <p:sldId id="433" r:id="rId19"/>
    <p:sldId id="393" r:id="rId20"/>
    <p:sldId id="473" r:id="rId21"/>
    <p:sldId id="476" r:id="rId22"/>
    <p:sldId id="489" r:id="rId23"/>
    <p:sldId id="478" r:id="rId24"/>
    <p:sldId id="479" r:id="rId25"/>
    <p:sldId id="481" r:id="rId26"/>
    <p:sldId id="482" r:id="rId27"/>
    <p:sldId id="483" r:id="rId28"/>
    <p:sldId id="485" r:id="rId29"/>
    <p:sldId id="486" r:id="rId30"/>
    <p:sldId id="487" r:id="rId31"/>
  </p:sldIdLst>
  <p:sldSz cx="9144000" cy="6858000" type="screen4x3"/>
  <p:notesSz cx="6797675" cy="9928225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76" autoAdjust="0"/>
    <p:restoredTop sz="94660"/>
  </p:normalViewPr>
  <p:slideViewPr>
    <p:cSldViewPr>
      <p:cViewPr>
        <p:scale>
          <a:sx n="80" d="100"/>
          <a:sy n="80" d="100"/>
        </p:scale>
        <p:origin x="-11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975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6DD38-D10E-4AAA-889B-94DCA42C3779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2014D0BB-CABD-4183-B811-B06471076EBE}">
      <dgm:prSet phldrT="[Texto]" custT="1"/>
      <dgm:spPr/>
      <dgm:t>
        <a:bodyPr/>
        <a:lstStyle/>
        <a:p>
          <a:r>
            <a:rPr lang="es-AR" sz="2400" b="1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Vaccines</a:t>
          </a:r>
          <a:endParaRPr lang="es-AR" sz="24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A081E700-EFC0-402D-AA4B-B7B9471A7B8F}" type="parTrans" cxnId="{F73BC454-AAC8-4B3F-9CA2-7AE56BCB82E6}">
      <dgm:prSet/>
      <dgm:spPr/>
      <dgm:t>
        <a:bodyPr/>
        <a:lstStyle/>
        <a:p>
          <a:endParaRPr lang="es-AR"/>
        </a:p>
      </dgm:t>
    </dgm:pt>
    <dgm:pt modelId="{1AE2D996-C081-44AF-BEE8-8F69D39AF1B2}" type="sibTrans" cxnId="{F73BC454-AAC8-4B3F-9CA2-7AE56BCB82E6}">
      <dgm:prSet/>
      <dgm:spPr/>
      <dgm:t>
        <a:bodyPr/>
        <a:lstStyle/>
        <a:p>
          <a:endParaRPr lang="es-AR"/>
        </a:p>
      </dgm:t>
    </dgm:pt>
    <dgm:pt modelId="{4D9C2D97-6C89-4573-A9C3-376959829EBA}">
      <dgm:prSet phldrT="[Texto]" custT="1"/>
      <dgm:spPr/>
      <dgm:t>
        <a:bodyPr/>
        <a:lstStyle/>
        <a:p>
          <a:r>
            <a:rPr lang="es-AR" sz="2400" b="1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Polysaccharide</a:t>
          </a:r>
          <a:endParaRPr lang="es-AR" sz="24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9B7D7164-6627-4117-AD3F-CAC469A66EEA}" type="parTrans" cxnId="{7B6509BB-410A-42B9-96EC-4CBE49189789}">
      <dgm:prSet/>
      <dgm:spPr/>
      <dgm:t>
        <a:bodyPr/>
        <a:lstStyle/>
        <a:p>
          <a:endParaRPr lang="es-AR"/>
        </a:p>
      </dgm:t>
    </dgm:pt>
    <dgm:pt modelId="{E470F513-EC29-40CE-BD38-DE1EBA7DC58F}" type="sibTrans" cxnId="{7B6509BB-410A-42B9-96EC-4CBE49189789}">
      <dgm:prSet/>
      <dgm:spPr/>
      <dgm:t>
        <a:bodyPr/>
        <a:lstStyle/>
        <a:p>
          <a:endParaRPr lang="es-AR"/>
        </a:p>
      </dgm:t>
    </dgm:pt>
    <dgm:pt modelId="{EE6032FE-0BA5-431F-810A-16F60EA52AB6}">
      <dgm:prSet phldrT="[Texto]" custT="1"/>
      <dgm:spPr/>
      <dgm:t>
        <a:bodyPr/>
        <a:lstStyle/>
        <a:p>
          <a:r>
            <a:rPr lang="es-AR" sz="2400" b="1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Conjugate</a:t>
          </a:r>
          <a:endParaRPr lang="es-AR" sz="24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D7AD80A6-DB87-4DC1-95A7-5341DD1E2FAF}" type="parTrans" cxnId="{646D8659-E2FE-4A31-8333-7FF1D82E28F1}">
      <dgm:prSet/>
      <dgm:spPr/>
      <dgm:t>
        <a:bodyPr/>
        <a:lstStyle/>
        <a:p>
          <a:endParaRPr lang="es-AR"/>
        </a:p>
      </dgm:t>
    </dgm:pt>
    <dgm:pt modelId="{A4B3CABF-6E4E-4B03-8768-D0FB4BEDC883}" type="sibTrans" cxnId="{646D8659-E2FE-4A31-8333-7FF1D82E28F1}">
      <dgm:prSet/>
      <dgm:spPr/>
      <dgm:t>
        <a:bodyPr/>
        <a:lstStyle/>
        <a:p>
          <a:endParaRPr lang="es-AR"/>
        </a:p>
      </dgm:t>
    </dgm:pt>
    <dgm:pt modelId="{48021C44-9CAD-409B-A951-66491D6572E6}">
      <dgm:prSet custT="1"/>
      <dgm:spPr/>
      <dgm:t>
        <a:bodyPr/>
        <a:lstStyle/>
        <a:p>
          <a:pPr algn="ctr"/>
          <a:r>
            <a:rPr lang="es-AR" sz="20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Effective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against</a:t>
          </a:r>
          <a:r>
            <a:rPr lang="es-AR" sz="2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23 </a:t>
          </a:r>
          <a:r>
            <a:rPr lang="es-AR" sz="2000" b="1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types</a:t>
          </a:r>
          <a:r>
            <a:rPr lang="es-AR" sz="2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of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pneumococcal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bacteria</a:t>
          </a:r>
          <a:endParaRPr lang="es-AR" sz="20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D8D0DADB-6C5F-4318-B11B-5BCC3D3C3DB9}" type="parTrans" cxnId="{6BB8CC07-F0B0-4CBF-9197-AF68D93A65DD}">
      <dgm:prSet/>
      <dgm:spPr/>
      <dgm:t>
        <a:bodyPr/>
        <a:lstStyle/>
        <a:p>
          <a:endParaRPr lang="es-AR"/>
        </a:p>
      </dgm:t>
    </dgm:pt>
    <dgm:pt modelId="{DC22184C-AB68-44D3-B37E-4CEED6D40B05}" type="sibTrans" cxnId="{6BB8CC07-F0B0-4CBF-9197-AF68D93A65DD}">
      <dgm:prSet/>
      <dgm:spPr/>
      <dgm:t>
        <a:bodyPr/>
        <a:lstStyle/>
        <a:p>
          <a:endParaRPr lang="es-AR"/>
        </a:p>
      </dgm:t>
    </dgm:pt>
    <dgm:pt modelId="{FC8E11B4-1231-48F2-8115-56CC5DFC7D4F}">
      <dgm:prSet custT="1"/>
      <dgm:spPr/>
      <dgm:t>
        <a:bodyPr/>
        <a:lstStyle/>
        <a:p>
          <a:r>
            <a:rPr lang="es-AR" sz="20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Effective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against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13 </a:t>
          </a:r>
          <a:r>
            <a:rPr lang="es-AR" sz="2000" b="1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types</a:t>
          </a:r>
          <a:r>
            <a:rPr lang="es-AR" sz="2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of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pneumococcal</a:t>
          </a:r>
          <a:r>
            <a:rPr lang="es-AR" sz="20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bacteria</a:t>
          </a:r>
          <a:endParaRPr lang="es-AR" sz="20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gm:t>
    </dgm:pt>
    <dgm:pt modelId="{3397D02E-3C19-430B-B3B6-72D7B374C763}" type="parTrans" cxnId="{FBF1D777-DAA0-4FB6-B2C9-F79E2C381E22}">
      <dgm:prSet/>
      <dgm:spPr/>
      <dgm:t>
        <a:bodyPr/>
        <a:lstStyle/>
        <a:p>
          <a:endParaRPr lang="es-AR"/>
        </a:p>
      </dgm:t>
    </dgm:pt>
    <dgm:pt modelId="{FF27F3A7-CD8D-4816-A04E-4BE4D008297E}" type="sibTrans" cxnId="{FBF1D777-DAA0-4FB6-B2C9-F79E2C381E22}">
      <dgm:prSet/>
      <dgm:spPr/>
      <dgm:t>
        <a:bodyPr/>
        <a:lstStyle/>
        <a:p>
          <a:endParaRPr lang="es-AR"/>
        </a:p>
      </dgm:t>
    </dgm:pt>
    <dgm:pt modelId="{DFCC8BBC-D3E3-47B1-8156-6B1D3863DE30}" type="pres">
      <dgm:prSet presAssocID="{04C6DD38-D10E-4AAA-889B-94DCA42C37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3A7D407-4F45-4A59-BD94-2AC118E9DD91}" type="pres">
      <dgm:prSet presAssocID="{04C6DD38-D10E-4AAA-889B-94DCA42C3779}" presName="hierFlow" presStyleCnt="0"/>
      <dgm:spPr/>
      <dgm:t>
        <a:bodyPr/>
        <a:lstStyle/>
        <a:p>
          <a:endParaRPr lang="es-AR"/>
        </a:p>
      </dgm:t>
    </dgm:pt>
    <dgm:pt modelId="{DB47E732-E500-4799-9A93-060A02BE275B}" type="pres">
      <dgm:prSet presAssocID="{04C6DD38-D10E-4AAA-889B-94DCA42C377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C8EEAA9E-2B5E-4B72-B56E-1A3839998C91}" type="pres">
      <dgm:prSet presAssocID="{2014D0BB-CABD-4183-B811-B06471076EBE}" presName="Name14" presStyleCnt="0"/>
      <dgm:spPr/>
      <dgm:t>
        <a:bodyPr/>
        <a:lstStyle/>
        <a:p>
          <a:endParaRPr lang="es-AR"/>
        </a:p>
      </dgm:t>
    </dgm:pt>
    <dgm:pt modelId="{5A564667-BEF1-470B-92FE-A9FDC53A1809}" type="pres">
      <dgm:prSet presAssocID="{2014D0BB-CABD-4183-B811-B06471076EBE}" presName="level1Shape" presStyleLbl="node0" presStyleIdx="0" presStyleCnt="1" custScaleX="477646" custScaleY="25937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C828863-A7AD-46E9-B164-F8D805CE1F0D}" type="pres">
      <dgm:prSet presAssocID="{2014D0BB-CABD-4183-B811-B06471076EBE}" presName="hierChild2" presStyleCnt="0"/>
      <dgm:spPr/>
      <dgm:t>
        <a:bodyPr/>
        <a:lstStyle/>
        <a:p>
          <a:endParaRPr lang="es-AR"/>
        </a:p>
      </dgm:t>
    </dgm:pt>
    <dgm:pt modelId="{69E37A68-5F11-4230-B003-68078DE0DC48}" type="pres">
      <dgm:prSet presAssocID="{9B7D7164-6627-4117-AD3F-CAC469A66EEA}" presName="Name19" presStyleLbl="parChTrans1D2" presStyleIdx="0" presStyleCnt="2"/>
      <dgm:spPr/>
      <dgm:t>
        <a:bodyPr/>
        <a:lstStyle/>
        <a:p>
          <a:endParaRPr lang="es-AR"/>
        </a:p>
      </dgm:t>
    </dgm:pt>
    <dgm:pt modelId="{42CD9EA8-09E0-4F97-80B1-E6F98D14B750}" type="pres">
      <dgm:prSet presAssocID="{4D9C2D97-6C89-4573-A9C3-376959829EBA}" presName="Name21" presStyleCnt="0"/>
      <dgm:spPr/>
      <dgm:t>
        <a:bodyPr/>
        <a:lstStyle/>
        <a:p>
          <a:endParaRPr lang="es-AR"/>
        </a:p>
      </dgm:t>
    </dgm:pt>
    <dgm:pt modelId="{74A96F69-A54C-48B8-8E84-EE465C4F260B}" type="pres">
      <dgm:prSet presAssocID="{4D9C2D97-6C89-4573-A9C3-376959829EBA}" presName="level2Shape" presStyleLbl="node2" presStyleIdx="0" presStyleCnt="2" custScaleX="402480" custScaleY="214359" custLinFactNeighborX="-16764" custLinFactNeighborY="-4358"/>
      <dgm:spPr/>
      <dgm:t>
        <a:bodyPr/>
        <a:lstStyle/>
        <a:p>
          <a:endParaRPr lang="es-AR"/>
        </a:p>
      </dgm:t>
    </dgm:pt>
    <dgm:pt modelId="{2C4A4E6D-F242-42F3-B7DA-3747E8FC2555}" type="pres">
      <dgm:prSet presAssocID="{4D9C2D97-6C89-4573-A9C3-376959829EBA}" presName="hierChild3" presStyleCnt="0"/>
      <dgm:spPr/>
      <dgm:t>
        <a:bodyPr/>
        <a:lstStyle/>
        <a:p>
          <a:endParaRPr lang="es-AR"/>
        </a:p>
      </dgm:t>
    </dgm:pt>
    <dgm:pt modelId="{E9970952-A1ED-4984-8B93-0E23D859F2E1}" type="pres">
      <dgm:prSet presAssocID="{D8D0DADB-6C5F-4318-B11B-5BCC3D3C3DB9}" presName="Name19" presStyleLbl="parChTrans1D3" presStyleIdx="0" presStyleCnt="2"/>
      <dgm:spPr/>
      <dgm:t>
        <a:bodyPr/>
        <a:lstStyle/>
        <a:p>
          <a:endParaRPr lang="es-AR"/>
        </a:p>
      </dgm:t>
    </dgm:pt>
    <dgm:pt modelId="{893947A6-DA65-428C-ADF5-029998AE43B8}" type="pres">
      <dgm:prSet presAssocID="{48021C44-9CAD-409B-A951-66491D6572E6}" presName="Name21" presStyleCnt="0"/>
      <dgm:spPr/>
      <dgm:t>
        <a:bodyPr/>
        <a:lstStyle/>
        <a:p>
          <a:endParaRPr lang="es-AR"/>
        </a:p>
      </dgm:t>
    </dgm:pt>
    <dgm:pt modelId="{A410B215-1709-4D2E-AE54-2CE3D5412042}" type="pres">
      <dgm:prSet presAssocID="{48021C44-9CAD-409B-A951-66491D6572E6}" presName="level2Shape" presStyleLbl="node3" presStyleIdx="0" presStyleCnt="2" custScaleX="622793" custScaleY="214359"/>
      <dgm:spPr/>
      <dgm:t>
        <a:bodyPr/>
        <a:lstStyle/>
        <a:p>
          <a:endParaRPr lang="es-AR"/>
        </a:p>
      </dgm:t>
    </dgm:pt>
    <dgm:pt modelId="{87BE705A-5EF7-4190-9336-6105F71B4982}" type="pres">
      <dgm:prSet presAssocID="{48021C44-9CAD-409B-A951-66491D6572E6}" presName="hierChild3" presStyleCnt="0"/>
      <dgm:spPr/>
      <dgm:t>
        <a:bodyPr/>
        <a:lstStyle/>
        <a:p>
          <a:endParaRPr lang="es-AR"/>
        </a:p>
      </dgm:t>
    </dgm:pt>
    <dgm:pt modelId="{417B1040-D0AE-4881-91CD-B8316C377E86}" type="pres">
      <dgm:prSet presAssocID="{D7AD80A6-DB87-4DC1-95A7-5341DD1E2FAF}" presName="Name19" presStyleLbl="parChTrans1D2" presStyleIdx="1" presStyleCnt="2"/>
      <dgm:spPr/>
      <dgm:t>
        <a:bodyPr/>
        <a:lstStyle/>
        <a:p>
          <a:endParaRPr lang="es-AR"/>
        </a:p>
      </dgm:t>
    </dgm:pt>
    <dgm:pt modelId="{95750F67-C976-497C-B05D-3A833B76C9CF}" type="pres">
      <dgm:prSet presAssocID="{EE6032FE-0BA5-431F-810A-16F60EA52AB6}" presName="Name21" presStyleCnt="0"/>
      <dgm:spPr/>
      <dgm:t>
        <a:bodyPr/>
        <a:lstStyle/>
        <a:p>
          <a:endParaRPr lang="es-AR"/>
        </a:p>
      </dgm:t>
    </dgm:pt>
    <dgm:pt modelId="{B744EAE4-D5D6-4F4C-BB2E-7D73D3D4562A}" type="pres">
      <dgm:prSet presAssocID="{EE6032FE-0BA5-431F-810A-16F60EA52AB6}" presName="level2Shape" presStyleLbl="node2" presStyleIdx="1" presStyleCnt="2" custScaleX="409723" custScaleY="214359" custLinFactNeighborX="-12367" custLinFactNeighborY="-13928"/>
      <dgm:spPr/>
      <dgm:t>
        <a:bodyPr/>
        <a:lstStyle/>
        <a:p>
          <a:endParaRPr lang="es-AR"/>
        </a:p>
      </dgm:t>
    </dgm:pt>
    <dgm:pt modelId="{49AE3909-F2AC-4073-99BB-AEA8D071D369}" type="pres">
      <dgm:prSet presAssocID="{EE6032FE-0BA5-431F-810A-16F60EA52AB6}" presName="hierChild3" presStyleCnt="0"/>
      <dgm:spPr/>
      <dgm:t>
        <a:bodyPr/>
        <a:lstStyle/>
        <a:p>
          <a:endParaRPr lang="es-AR"/>
        </a:p>
      </dgm:t>
    </dgm:pt>
    <dgm:pt modelId="{679AA9C4-5892-4B17-A27C-5B06EFE0F108}" type="pres">
      <dgm:prSet presAssocID="{3397D02E-3C19-430B-B3B6-72D7B374C763}" presName="Name19" presStyleLbl="parChTrans1D3" presStyleIdx="1" presStyleCnt="2"/>
      <dgm:spPr/>
      <dgm:t>
        <a:bodyPr/>
        <a:lstStyle/>
        <a:p>
          <a:endParaRPr lang="es-AR"/>
        </a:p>
      </dgm:t>
    </dgm:pt>
    <dgm:pt modelId="{D6B7A0D0-CA59-4B84-85D2-00325C452E8D}" type="pres">
      <dgm:prSet presAssocID="{FC8E11B4-1231-48F2-8115-56CC5DFC7D4F}" presName="Name21" presStyleCnt="0"/>
      <dgm:spPr/>
      <dgm:t>
        <a:bodyPr/>
        <a:lstStyle/>
        <a:p>
          <a:endParaRPr lang="es-AR"/>
        </a:p>
      </dgm:t>
    </dgm:pt>
    <dgm:pt modelId="{2720E824-A8D1-48EB-A77B-0B3B0FD6426B}" type="pres">
      <dgm:prSet presAssocID="{FC8E11B4-1231-48F2-8115-56CC5DFC7D4F}" presName="level2Shape" presStyleLbl="node3" presStyleIdx="1" presStyleCnt="2" custScaleX="652285" custScaleY="214359"/>
      <dgm:spPr/>
      <dgm:t>
        <a:bodyPr/>
        <a:lstStyle/>
        <a:p>
          <a:endParaRPr lang="es-AR"/>
        </a:p>
      </dgm:t>
    </dgm:pt>
    <dgm:pt modelId="{964323E9-663C-414B-B7E5-76278A638FE7}" type="pres">
      <dgm:prSet presAssocID="{FC8E11B4-1231-48F2-8115-56CC5DFC7D4F}" presName="hierChild3" presStyleCnt="0"/>
      <dgm:spPr/>
      <dgm:t>
        <a:bodyPr/>
        <a:lstStyle/>
        <a:p>
          <a:endParaRPr lang="es-AR"/>
        </a:p>
      </dgm:t>
    </dgm:pt>
    <dgm:pt modelId="{BE4C9B7E-641C-46E0-9112-AD288EFF3155}" type="pres">
      <dgm:prSet presAssocID="{04C6DD38-D10E-4AAA-889B-94DCA42C3779}" presName="bgShapesFlow" presStyleCnt="0"/>
      <dgm:spPr/>
      <dgm:t>
        <a:bodyPr/>
        <a:lstStyle/>
        <a:p>
          <a:endParaRPr lang="es-AR"/>
        </a:p>
      </dgm:t>
    </dgm:pt>
  </dgm:ptLst>
  <dgm:cxnLst>
    <dgm:cxn modelId="{FBF1D777-DAA0-4FB6-B2C9-F79E2C381E22}" srcId="{EE6032FE-0BA5-431F-810A-16F60EA52AB6}" destId="{FC8E11B4-1231-48F2-8115-56CC5DFC7D4F}" srcOrd="0" destOrd="0" parTransId="{3397D02E-3C19-430B-B3B6-72D7B374C763}" sibTransId="{FF27F3A7-CD8D-4816-A04E-4BE4D008297E}"/>
    <dgm:cxn modelId="{8520A0D2-2FD6-4840-9D75-531FE162B614}" type="presOf" srcId="{3397D02E-3C19-430B-B3B6-72D7B374C763}" destId="{679AA9C4-5892-4B17-A27C-5B06EFE0F108}" srcOrd="0" destOrd="0" presId="urn:microsoft.com/office/officeart/2005/8/layout/hierarchy6"/>
    <dgm:cxn modelId="{7B6509BB-410A-42B9-96EC-4CBE49189789}" srcId="{2014D0BB-CABD-4183-B811-B06471076EBE}" destId="{4D9C2D97-6C89-4573-A9C3-376959829EBA}" srcOrd="0" destOrd="0" parTransId="{9B7D7164-6627-4117-AD3F-CAC469A66EEA}" sibTransId="{E470F513-EC29-40CE-BD38-DE1EBA7DC58F}"/>
    <dgm:cxn modelId="{F73BC454-AAC8-4B3F-9CA2-7AE56BCB82E6}" srcId="{04C6DD38-D10E-4AAA-889B-94DCA42C3779}" destId="{2014D0BB-CABD-4183-B811-B06471076EBE}" srcOrd="0" destOrd="0" parTransId="{A081E700-EFC0-402D-AA4B-B7B9471A7B8F}" sibTransId="{1AE2D996-C081-44AF-BEE8-8F69D39AF1B2}"/>
    <dgm:cxn modelId="{B76BC23D-A2A7-4D37-832A-BA01AB305FF2}" type="presOf" srcId="{D8D0DADB-6C5F-4318-B11B-5BCC3D3C3DB9}" destId="{E9970952-A1ED-4984-8B93-0E23D859F2E1}" srcOrd="0" destOrd="0" presId="urn:microsoft.com/office/officeart/2005/8/layout/hierarchy6"/>
    <dgm:cxn modelId="{B66023B9-9BEF-44E9-BABE-99DA1DF490E1}" type="presOf" srcId="{04C6DD38-D10E-4AAA-889B-94DCA42C3779}" destId="{DFCC8BBC-D3E3-47B1-8156-6B1D3863DE30}" srcOrd="0" destOrd="0" presId="urn:microsoft.com/office/officeart/2005/8/layout/hierarchy6"/>
    <dgm:cxn modelId="{7CB96366-DBDE-4CAE-B5DD-FDF10924C405}" type="presOf" srcId="{9B7D7164-6627-4117-AD3F-CAC469A66EEA}" destId="{69E37A68-5F11-4230-B003-68078DE0DC48}" srcOrd="0" destOrd="0" presId="urn:microsoft.com/office/officeart/2005/8/layout/hierarchy6"/>
    <dgm:cxn modelId="{6BB8CC07-F0B0-4CBF-9197-AF68D93A65DD}" srcId="{4D9C2D97-6C89-4573-A9C3-376959829EBA}" destId="{48021C44-9CAD-409B-A951-66491D6572E6}" srcOrd="0" destOrd="0" parTransId="{D8D0DADB-6C5F-4318-B11B-5BCC3D3C3DB9}" sibTransId="{DC22184C-AB68-44D3-B37E-4CEED6D40B05}"/>
    <dgm:cxn modelId="{BE904136-E8C2-4465-B4B2-A33505C3AB47}" type="presOf" srcId="{EE6032FE-0BA5-431F-810A-16F60EA52AB6}" destId="{B744EAE4-D5D6-4F4C-BB2E-7D73D3D4562A}" srcOrd="0" destOrd="0" presId="urn:microsoft.com/office/officeart/2005/8/layout/hierarchy6"/>
    <dgm:cxn modelId="{D936C9FC-65F9-46A2-AB4F-6BB3BA8BD186}" type="presOf" srcId="{4D9C2D97-6C89-4573-A9C3-376959829EBA}" destId="{74A96F69-A54C-48B8-8E84-EE465C4F260B}" srcOrd="0" destOrd="0" presId="urn:microsoft.com/office/officeart/2005/8/layout/hierarchy6"/>
    <dgm:cxn modelId="{6ACC661F-2B1F-4C2F-8192-1A6F5D59D650}" type="presOf" srcId="{2014D0BB-CABD-4183-B811-B06471076EBE}" destId="{5A564667-BEF1-470B-92FE-A9FDC53A1809}" srcOrd="0" destOrd="0" presId="urn:microsoft.com/office/officeart/2005/8/layout/hierarchy6"/>
    <dgm:cxn modelId="{19E52AA5-CA28-4C2E-8262-C672315FB45E}" type="presOf" srcId="{48021C44-9CAD-409B-A951-66491D6572E6}" destId="{A410B215-1709-4D2E-AE54-2CE3D5412042}" srcOrd="0" destOrd="0" presId="urn:microsoft.com/office/officeart/2005/8/layout/hierarchy6"/>
    <dgm:cxn modelId="{646D8659-E2FE-4A31-8333-7FF1D82E28F1}" srcId="{2014D0BB-CABD-4183-B811-B06471076EBE}" destId="{EE6032FE-0BA5-431F-810A-16F60EA52AB6}" srcOrd="1" destOrd="0" parTransId="{D7AD80A6-DB87-4DC1-95A7-5341DD1E2FAF}" sibTransId="{A4B3CABF-6E4E-4B03-8768-D0FB4BEDC883}"/>
    <dgm:cxn modelId="{42387576-CEFE-4C37-91C2-62FA3F444BD6}" type="presOf" srcId="{D7AD80A6-DB87-4DC1-95A7-5341DD1E2FAF}" destId="{417B1040-D0AE-4881-91CD-B8316C377E86}" srcOrd="0" destOrd="0" presId="urn:microsoft.com/office/officeart/2005/8/layout/hierarchy6"/>
    <dgm:cxn modelId="{60058A92-F313-419F-9062-08DE974BBD46}" type="presOf" srcId="{FC8E11B4-1231-48F2-8115-56CC5DFC7D4F}" destId="{2720E824-A8D1-48EB-A77B-0B3B0FD6426B}" srcOrd="0" destOrd="0" presId="urn:microsoft.com/office/officeart/2005/8/layout/hierarchy6"/>
    <dgm:cxn modelId="{2C0CA2FD-AA00-426C-B74E-E7BD249B80A1}" type="presParOf" srcId="{DFCC8BBC-D3E3-47B1-8156-6B1D3863DE30}" destId="{93A7D407-4F45-4A59-BD94-2AC118E9DD91}" srcOrd="0" destOrd="0" presId="urn:microsoft.com/office/officeart/2005/8/layout/hierarchy6"/>
    <dgm:cxn modelId="{7D3B0720-96B2-4A80-9009-D7823E048CEF}" type="presParOf" srcId="{93A7D407-4F45-4A59-BD94-2AC118E9DD91}" destId="{DB47E732-E500-4799-9A93-060A02BE275B}" srcOrd="0" destOrd="0" presId="urn:microsoft.com/office/officeart/2005/8/layout/hierarchy6"/>
    <dgm:cxn modelId="{F58DD1B9-C1A5-4508-9A3F-46EB8052693B}" type="presParOf" srcId="{DB47E732-E500-4799-9A93-060A02BE275B}" destId="{C8EEAA9E-2B5E-4B72-B56E-1A3839998C91}" srcOrd="0" destOrd="0" presId="urn:microsoft.com/office/officeart/2005/8/layout/hierarchy6"/>
    <dgm:cxn modelId="{5EBD02E3-BCB8-4ECB-8A43-ABBB969A5421}" type="presParOf" srcId="{C8EEAA9E-2B5E-4B72-B56E-1A3839998C91}" destId="{5A564667-BEF1-470B-92FE-A9FDC53A1809}" srcOrd="0" destOrd="0" presId="urn:microsoft.com/office/officeart/2005/8/layout/hierarchy6"/>
    <dgm:cxn modelId="{45CFCA88-D3BE-4998-B50D-3539DFDC0909}" type="presParOf" srcId="{C8EEAA9E-2B5E-4B72-B56E-1A3839998C91}" destId="{0C828863-A7AD-46E9-B164-F8D805CE1F0D}" srcOrd="1" destOrd="0" presId="urn:microsoft.com/office/officeart/2005/8/layout/hierarchy6"/>
    <dgm:cxn modelId="{3328834D-1C30-417D-A380-D6DDC63EE623}" type="presParOf" srcId="{0C828863-A7AD-46E9-B164-F8D805CE1F0D}" destId="{69E37A68-5F11-4230-B003-68078DE0DC48}" srcOrd="0" destOrd="0" presId="urn:microsoft.com/office/officeart/2005/8/layout/hierarchy6"/>
    <dgm:cxn modelId="{8C1EA5C7-FE6C-4982-BA47-7AAAF5D06732}" type="presParOf" srcId="{0C828863-A7AD-46E9-B164-F8D805CE1F0D}" destId="{42CD9EA8-09E0-4F97-80B1-E6F98D14B750}" srcOrd="1" destOrd="0" presId="urn:microsoft.com/office/officeart/2005/8/layout/hierarchy6"/>
    <dgm:cxn modelId="{06EA3B83-FEE1-45C8-82A9-C4A51EB94D84}" type="presParOf" srcId="{42CD9EA8-09E0-4F97-80B1-E6F98D14B750}" destId="{74A96F69-A54C-48B8-8E84-EE465C4F260B}" srcOrd="0" destOrd="0" presId="urn:microsoft.com/office/officeart/2005/8/layout/hierarchy6"/>
    <dgm:cxn modelId="{8AC17E81-FE87-40B6-AB16-A3CF0957670C}" type="presParOf" srcId="{42CD9EA8-09E0-4F97-80B1-E6F98D14B750}" destId="{2C4A4E6D-F242-42F3-B7DA-3747E8FC2555}" srcOrd="1" destOrd="0" presId="urn:microsoft.com/office/officeart/2005/8/layout/hierarchy6"/>
    <dgm:cxn modelId="{B97553F8-5B9D-4FBF-87D7-2569607ECE8C}" type="presParOf" srcId="{2C4A4E6D-F242-42F3-B7DA-3747E8FC2555}" destId="{E9970952-A1ED-4984-8B93-0E23D859F2E1}" srcOrd="0" destOrd="0" presId="urn:microsoft.com/office/officeart/2005/8/layout/hierarchy6"/>
    <dgm:cxn modelId="{A1276722-C287-481C-A1A3-388D632C2624}" type="presParOf" srcId="{2C4A4E6D-F242-42F3-B7DA-3747E8FC2555}" destId="{893947A6-DA65-428C-ADF5-029998AE43B8}" srcOrd="1" destOrd="0" presId="urn:microsoft.com/office/officeart/2005/8/layout/hierarchy6"/>
    <dgm:cxn modelId="{92513178-7423-4A7F-8D0E-3238132D643E}" type="presParOf" srcId="{893947A6-DA65-428C-ADF5-029998AE43B8}" destId="{A410B215-1709-4D2E-AE54-2CE3D5412042}" srcOrd="0" destOrd="0" presId="urn:microsoft.com/office/officeart/2005/8/layout/hierarchy6"/>
    <dgm:cxn modelId="{56701CFB-3CAA-45F7-A218-CBBDDFFACF57}" type="presParOf" srcId="{893947A6-DA65-428C-ADF5-029998AE43B8}" destId="{87BE705A-5EF7-4190-9336-6105F71B4982}" srcOrd="1" destOrd="0" presId="urn:microsoft.com/office/officeart/2005/8/layout/hierarchy6"/>
    <dgm:cxn modelId="{FDF52A73-AFD1-4FF9-B053-52A3F5131DE2}" type="presParOf" srcId="{0C828863-A7AD-46E9-B164-F8D805CE1F0D}" destId="{417B1040-D0AE-4881-91CD-B8316C377E86}" srcOrd="2" destOrd="0" presId="urn:microsoft.com/office/officeart/2005/8/layout/hierarchy6"/>
    <dgm:cxn modelId="{4709E9C1-02A3-494D-B43A-CE510CD0DF6B}" type="presParOf" srcId="{0C828863-A7AD-46E9-B164-F8D805CE1F0D}" destId="{95750F67-C976-497C-B05D-3A833B76C9CF}" srcOrd="3" destOrd="0" presId="urn:microsoft.com/office/officeart/2005/8/layout/hierarchy6"/>
    <dgm:cxn modelId="{E8A617D7-7D16-4A34-AABE-19CC4C7D120D}" type="presParOf" srcId="{95750F67-C976-497C-B05D-3A833B76C9CF}" destId="{B744EAE4-D5D6-4F4C-BB2E-7D73D3D4562A}" srcOrd="0" destOrd="0" presId="urn:microsoft.com/office/officeart/2005/8/layout/hierarchy6"/>
    <dgm:cxn modelId="{98E608CE-0469-46A9-90B0-F4679FA361F9}" type="presParOf" srcId="{95750F67-C976-497C-B05D-3A833B76C9CF}" destId="{49AE3909-F2AC-4073-99BB-AEA8D071D369}" srcOrd="1" destOrd="0" presId="urn:microsoft.com/office/officeart/2005/8/layout/hierarchy6"/>
    <dgm:cxn modelId="{96A53EC6-D4CF-4FCA-BB65-B7A3A00D3EBE}" type="presParOf" srcId="{49AE3909-F2AC-4073-99BB-AEA8D071D369}" destId="{679AA9C4-5892-4B17-A27C-5B06EFE0F108}" srcOrd="0" destOrd="0" presId="urn:microsoft.com/office/officeart/2005/8/layout/hierarchy6"/>
    <dgm:cxn modelId="{2A4E7930-25C2-47A6-91AB-B340D2CB113C}" type="presParOf" srcId="{49AE3909-F2AC-4073-99BB-AEA8D071D369}" destId="{D6B7A0D0-CA59-4B84-85D2-00325C452E8D}" srcOrd="1" destOrd="0" presId="urn:microsoft.com/office/officeart/2005/8/layout/hierarchy6"/>
    <dgm:cxn modelId="{CF976A4D-E325-4BEB-87EE-6AE9F5565AC8}" type="presParOf" srcId="{D6B7A0D0-CA59-4B84-85D2-00325C452E8D}" destId="{2720E824-A8D1-48EB-A77B-0B3B0FD6426B}" srcOrd="0" destOrd="0" presId="urn:microsoft.com/office/officeart/2005/8/layout/hierarchy6"/>
    <dgm:cxn modelId="{1CD79229-7553-492A-A97E-ED4143E4E6E6}" type="presParOf" srcId="{D6B7A0D0-CA59-4B84-85D2-00325C452E8D}" destId="{964323E9-663C-414B-B7E5-76278A638FE7}" srcOrd="1" destOrd="0" presId="urn:microsoft.com/office/officeart/2005/8/layout/hierarchy6"/>
    <dgm:cxn modelId="{E97C0ABD-13B8-4F5F-A9CF-679C9B5898BF}" type="presParOf" srcId="{DFCC8BBC-D3E3-47B1-8156-6B1D3863DE30}" destId="{BE4C9B7E-641C-46E0-9112-AD288EFF315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564667-BEF1-470B-92FE-A9FDC53A1809}">
      <dsp:nvSpPr>
        <dsp:cNvPr id="0" name=""/>
        <dsp:cNvSpPr/>
      </dsp:nvSpPr>
      <dsp:spPr>
        <a:xfrm>
          <a:off x="2726742" y="308820"/>
          <a:ext cx="3185296" cy="1153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Vaccines</a:t>
          </a:r>
          <a:endParaRPr lang="es-AR" sz="2400" b="1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2726742" y="308820"/>
        <a:ext cx="3185296" cy="1153136"/>
      </dsp:txXfrm>
    </dsp:sp>
    <dsp:sp modelId="{69E37A68-5F11-4230-B003-68078DE0DC48}">
      <dsp:nvSpPr>
        <dsp:cNvPr id="0" name=""/>
        <dsp:cNvSpPr/>
      </dsp:nvSpPr>
      <dsp:spPr>
        <a:xfrm>
          <a:off x="1969698" y="1461956"/>
          <a:ext cx="2349691" cy="158458"/>
        </a:xfrm>
        <a:custGeom>
          <a:avLst/>
          <a:gdLst/>
          <a:ahLst/>
          <a:cxnLst/>
          <a:rect l="0" t="0" r="0" b="0"/>
          <a:pathLst>
            <a:path>
              <a:moveTo>
                <a:pt x="2349691" y="0"/>
              </a:moveTo>
              <a:lnTo>
                <a:pt x="2349691" y="79229"/>
              </a:lnTo>
              <a:lnTo>
                <a:pt x="0" y="79229"/>
              </a:lnTo>
              <a:lnTo>
                <a:pt x="0" y="1584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96F69-A54C-48B8-8E84-EE465C4F260B}">
      <dsp:nvSpPr>
        <dsp:cNvPr id="0" name=""/>
        <dsp:cNvSpPr/>
      </dsp:nvSpPr>
      <dsp:spPr>
        <a:xfrm>
          <a:off x="627681" y="1620414"/>
          <a:ext cx="2684034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Polysaccharide</a:t>
          </a:r>
          <a:endParaRPr lang="es-AR" sz="2400" b="1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627681" y="1620414"/>
        <a:ext cx="2684034" cy="953002"/>
      </dsp:txXfrm>
    </dsp:sp>
    <dsp:sp modelId="{E9970952-A1ED-4984-8B93-0E23D859F2E1}">
      <dsp:nvSpPr>
        <dsp:cNvPr id="0" name=""/>
        <dsp:cNvSpPr/>
      </dsp:nvSpPr>
      <dsp:spPr>
        <a:xfrm>
          <a:off x="1969698" y="2573417"/>
          <a:ext cx="111794" cy="19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03"/>
              </a:lnTo>
              <a:lnTo>
                <a:pt x="111794" y="98603"/>
              </a:lnTo>
              <a:lnTo>
                <a:pt x="111794" y="19720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0B215-1709-4D2E-AE54-2CE3D5412042}">
      <dsp:nvSpPr>
        <dsp:cNvPr id="0" name=""/>
        <dsp:cNvSpPr/>
      </dsp:nvSpPr>
      <dsp:spPr>
        <a:xfrm>
          <a:off x="4871" y="2770625"/>
          <a:ext cx="4153243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Effective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against</a:t>
          </a:r>
          <a:r>
            <a:rPr lang="es-AR" sz="20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23 </a:t>
          </a:r>
          <a:r>
            <a:rPr lang="es-AR" sz="2000" b="1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types</a:t>
          </a:r>
          <a:r>
            <a:rPr lang="es-AR" sz="20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of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pneumococcal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bacteria</a:t>
          </a:r>
          <a:endParaRPr lang="es-AR" sz="2000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4871" y="2770625"/>
        <a:ext cx="4153243" cy="953002"/>
      </dsp:txXfrm>
    </dsp:sp>
    <dsp:sp modelId="{417B1040-D0AE-4881-91CD-B8316C377E86}">
      <dsp:nvSpPr>
        <dsp:cNvPr id="0" name=""/>
        <dsp:cNvSpPr/>
      </dsp:nvSpPr>
      <dsp:spPr>
        <a:xfrm>
          <a:off x="4319390" y="1461956"/>
          <a:ext cx="2131273" cy="11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5"/>
              </a:lnTo>
              <a:lnTo>
                <a:pt x="2131273" y="57955"/>
              </a:lnTo>
              <a:lnTo>
                <a:pt x="2131273" y="1159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EAE4-D5D6-4F4C-BB2E-7D73D3D4562A}">
      <dsp:nvSpPr>
        <dsp:cNvPr id="0" name=""/>
        <dsp:cNvSpPr/>
      </dsp:nvSpPr>
      <dsp:spPr>
        <a:xfrm>
          <a:off x="5084496" y="1577867"/>
          <a:ext cx="2732335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Conjugate</a:t>
          </a:r>
          <a:endParaRPr lang="es-AR" sz="2400" b="1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5084496" y="1577867"/>
        <a:ext cx="2732335" cy="953002"/>
      </dsp:txXfrm>
    </dsp:sp>
    <dsp:sp modelId="{679AA9C4-5892-4B17-A27C-5B06EFE0F108}">
      <dsp:nvSpPr>
        <dsp:cNvPr id="0" name=""/>
        <dsp:cNvSpPr/>
      </dsp:nvSpPr>
      <dsp:spPr>
        <a:xfrm>
          <a:off x="6404944" y="2530870"/>
          <a:ext cx="91440" cy="239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77"/>
              </a:lnTo>
              <a:lnTo>
                <a:pt x="128192" y="119877"/>
              </a:lnTo>
              <a:lnTo>
                <a:pt x="128192" y="2397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0E824-A8D1-48EB-A77B-0B3B0FD6426B}">
      <dsp:nvSpPr>
        <dsp:cNvPr id="0" name=""/>
        <dsp:cNvSpPr/>
      </dsp:nvSpPr>
      <dsp:spPr>
        <a:xfrm>
          <a:off x="4358177" y="2770625"/>
          <a:ext cx="4349918" cy="953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Effective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against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13 </a:t>
          </a:r>
          <a:r>
            <a:rPr lang="es-AR" sz="2000" b="1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types</a:t>
          </a:r>
          <a:r>
            <a:rPr lang="es-AR" sz="2000" b="1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of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</a:t>
          </a:r>
          <a:r>
            <a:rPr lang="es-AR" sz="2000" kern="1200" dirty="0" err="1" smtClean="0">
              <a:latin typeface="Arial" pitchFamily="34" charset="0"/>
              <a:ea typeface="Arial Unicode MS" pitchFamily="34" charset="-128"/>
              <a:cs typeface="Arial" pitchFamily="34" charset="0"/>
            </a:rPr>
            <a:t>pneumococcal</a:t>
          </a:r>
          <a:r>
            <a:rPr lang="es-AR" sz="2000" kern="1200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 bacteria</a:t>
          </a:r>
          <a:endParaRPr lang="es-AR" sz="2000" kern="1200" dirty="0">
            <a:latin typeface="Arial" pitchFamily="34" charset="0"/>
            <a:ea typeface="Arial Unicode MS" pitchFamily="34" charset="-128"/>
            <a:cs typeface="Arial" pitchFamily="34" charset="0"/>
          </a:endParaRPr>
        </a:p>
      </dsp:txBody>
      <dsp:txXfrm>
        <a:off x="4358177" y="2770625"/>
        <a:ext cx="4349918" cy="953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8E200-7C59-4265-9A12-192FA4EE6EF9}" type="datetimeFigureOut">
              <a:rPr lang="es-AR" smtClean="0"/>
              <a:pPr/>
              <a:t>16/10/2018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99478-D05B-4A3F-A77F-EB409EE156B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280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5D97-8B9E-487F-BC43-66DE5590B997}" type="datetimeFigureOut">
              <a:rPr lang="es-AR" smtClean="0"/>
              <a:pPr/>
              <a:t>16/10/2018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C352-EFB8-437D-AB0F-11A4BE4E7F8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3518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4982"/>
            <a:fld id="{1F3E3BDE-B5DB-42D1-83EA-C75DA83C5B73}" type="slidenum">
              <a:rPr lang="en-US" sz="1100" smtClean="0"/>
              <a:pPr defTabSz="904982"/>
              <a:t>2</a:t>
            </a:fld>
            <a:endParaRPr 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1EED-D84A-4258-8F3B-690DD97CA46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92EE-4E9A-4AA8-BAE7-739D16D45CE0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4C6D-A534-460C-9E46-9D4311170D33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20C4-2E6B-46B4-80E4-48094A0B9FDB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C9FE-2C40-43F0-BA8E-F453CD6A567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8F78-4A8A-49EE-9E57-D4B93B287218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D24E-F532-4F59-971B-D810FA5BEB63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92EE-4E9A-4AA8-BAE7-739D16D45CE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4C6D-A534-460C-9E46-9D4311170D3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97059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BB06-BD6F-4528-83B0-19BAAE175F2C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2AFB-71B6-474A-8A9A-A238D16BD2C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95515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7077-4751-4B6A-806B-2947572B5C5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17FF-8B09-46E8-9645-C1EE6039CF05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7555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0F67-3CB3-4DDE-B373-7B9AD236AE0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6BD6-AE1D-4198-ADEC-CDC14152F761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54848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F4A-D73E-4BD9-9158-BFFDF56C6B8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61E9-F7CB-456D-9299-4B77C0A6D709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7582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F98-AD1C-40F8-8D2E-B2851FC5FAB3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E0C1-4DDD-48F8-BC01-9843CC4FA59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2635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1E46-9983-4E54-8322-072F2FBD89EE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F83-1FC0-4601-A90D-6C83D2B4D301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17389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BD1A-D5CF-4C59-AB7B-A69B0C0EB16C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8817-496C-4098-B035-047AD32880E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75224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BB06-BD6F-4528-83B0-19BAAE175F2C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2AFB-71B6-474A-8A9A-A238D16BD2CE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CE13-F84F-47BF-9A89-E0BA46CE777D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E801-D4FB-440F-AEC3-E42FA6154B8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00845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20C4-2E6B-46B4-80E4-48094A0B9FDB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C9FE-2C40-43F0-BA8E-F453CD6A5675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65382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8F78-4A8A-49EE-9E57-D4B93B28721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D24E-F532-4F59-971B-D810FA5BEB6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12130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3F45D8-A32F-4FEE-B78A-5277961E818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389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6DCB6A-CEFB-44A4-AFB5-FDCA356EC6B7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730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7077-4751-4B6A-806B-2947572B5C50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7FF-8B09-46E8-9645-C1EE6039CF0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0F67-3CB3-4DDE-B373-7B9AD236AE05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6BD6-AE1D-4198-ADEC-CDC14152F76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F4A-D73E-4BD9-9158-BFFDF56C6B86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61E9-F7CB-456D-9299-4B77C0A6D70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F98-AD1C-40F8-8D2E-B2851FC5FAB3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E0C1-4DDD-48F8-BC01-9843CC4FA59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1E46-9983-4E54-8322-072F2FBD89EE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F83-1FC0-4601-A90D-6C83D2B4D30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BD1A-D5CF-4C59-AB7B-A69B0C0EB16C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8817-496C-4098-B035-047AD32880E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CE13-F84F-47BF-9A89-E0BA46CE777D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E801-D4FB-440F-AEC3-E42FA6154B8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A5CDB-0D16-402A-9C8A-A715E741DBD6}" type="datetimeFigureOut">
              <a:rPr lang="es-UY"/>
              <a:pPr>
                <a:defRPr/>
              </a:pPr>
              <a:t>16/10/2018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19D58-0EED-46D0-95E4-918D578DF9E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  <p:pic>
        <p:nvPicPr>
          <p:cNvPr id="7" name="6 Imagen" descr="LOGO FUNCEI NUEV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516216" y="6093296"/>
            <a:ext cx="2338211" cy="687709"/>
          </a:xfrm>
          <a:prstGeom prst="rect">
            <a:avLst/>
          </a:prstGeom>
        </p:spPr>
      </p:pic>
      <p:pic>
        <p:nvPicPr>
          <p:cNvPr id="8" name="7 Imagen" descr="logo nuevo fid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87430" y="5822876"/>
            <a:ext cx="1620274" cy="9883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A5CDB-0D16-402A-9C8A-A715E741DBD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19D58-0EED-46D0-95E4-918D578DF9E7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LOGO FUNCEI NUEV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516216" y="6093296"/>
            <a:ext cx="2338211" cy="687709"/>
          </a:xfrm>
          <a:prstGeom prst="rect">
            <a:avLst/>
          </a:prstGeom>
        </p:spPr>
      </p:pic>
      <p:pic>
        <p:nvPicPr>
          <p:cNvPr id="8" name="7 Imagen" descr="logo nuevo fidec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87430" y="5822876"/>
            <a:ext cx="1620274" cy="9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9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ertussis/downloads/pertuss-surv-report-2017.pdf" TargetMode="External"/><Relationship Id="rId2" Type="http://schemas.openxmlformats.org/officeDocument/2006/relationships/hyperlink" Target="https://www.cdc.gov/flu/about/disease/burden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n.cdc.gov/nndss/conditions/invasive-pneumococcal-disease/case-definition/2017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Challenges</a:t>
            </a:r>
            <a:r>
              <a:rPr lang="es-UY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and </a:t>
            </a:r>
            <a:r>
              <a:rPr lang="es-UY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Best</a:t>
            </a:r>
            <a:r>
              <a:rPr lang="es-UY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UY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Practices</a:t>
            </a:r>
            <a:r>
              <a:rPr lang="es-UY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es-UY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Adult</a:t>
            </a:r>
            <a:r>
              <a:rPr lang="es-UY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UY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Vaccination</a:t>
            </a:r>
            <a:endParaRPr lang="es-UY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357301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Daniel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Stamboulian</a:t>
            </a:r>
            <a:endParaRPr lang="es-E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  <a:ln w="1270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LOGO FUNCEI NU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661248"/>
            <a:ext cx="3793013" cy="1115592"/>
          </a:xfrm>
          <a:prstGeom prst="rect">
            <a:avLst/>
          </a:prstGeom>
        </p:spPr>
      </p:pic>
      <p:pic>
        <p:nvPicPr>
          <p:cNvPr id="7" name="6 Imagen" descr="logo nuevo fid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07928"/>
            <a:ext cx="2628386" cy="1603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fografía díptico z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9652"/>
            <a:ext cx="3851920" cy="5410242"/>
          </a:xfrm>
        </p:spPr>
      </p:pic>
      <p:pic>
        <p:nvPicPr>
          <p:cNvPr id="5" name="4 Imagen" descr="h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6632"/>
            <a:ext cx="5250873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Burden of Herpes Zoster 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3845024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Font typeface="Wingdings" charset="0"/>
              <a:buNone/>
              <a:defRPr/>
            </a:pPr>
            <a:endParaRPr lang="es-ES" sz="120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96875" indent="-396875" algn="ctr">
              <a:spcBef>
                <a:spcPts val="600"/>
              </a:spcBef>
              <a:buFont typeface="Wingdings" charset="0"/>
              <a:buNone/>
              <a:defRPr/>
            </a:pPr>
            <a:r>
              <a:rPr lang="es-ES" sz="360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in </a:t>
            </a:r>
            <a:r>
              <a:rPr lang="es-ES" sz="3600" dirty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es-ES" sz="3600" dirty="0" err="1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</a:t>
            </a:r>
            <a:r>
              <a:rPr lang="es-ES" sz="360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dirty="0" err="1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</a:t>
            </a:r>
            <a:r>
              <a:rPr lang="es-ES" sz="360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dirty="0" err="1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</a:t>
            </a:r>
            <a:r>
              <a:rPr lang="es-ES" sz="360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Herpes Zoster.</a:t>
            </a:r>
            <a:endParaRPr lang="es-ES" sz="3600" baseline="3000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3284984"/>
            <a:ext cx="853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More frequent in women than in men.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5733256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smtClean="0">
                <a:latin typeface="Arial" pitchFamily="34" charset="0"/>
                <a:cs typeface="Arial" pitchFamily="34" charset="0"/>
              </a:rPr>
              <a:t>  https://www.cdc.gov/spanish/especialescdc/culebrilla/index.html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Herpes </a:t>
            </a:r>
            <a:r>
              <a:rPr lang="es-E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Zoster</a:t>
            </a:r>
            <a:r>
              <a:rPr lang="es-ES_tradnl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ES_tradnl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Complications</a:t>
            </a:r>
            <a:endParaRPr lang="es-ES_tradnl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838200" y="2209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s-ES_tradnl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520" y="1454299"/>
            <a:ext cx="8686800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lnSpc>
                <a:spcPct val="140000"/>
              </a:lnSpc>
              <a:spcBef>
                <a:spcPct val="20000"/>
              </a:spcBef>
            </a:pPr>
            <a:r>
              <a:rPr lang="es-ES_tradnl" sz="3600" b="1" u="sng" dirty="0" err="1" smtClean="0"/>
              <a:t>Postherpetic</a:t>
            </a:r>
            <a:r>
              <a:rPr lang="es-ES_tradnl" sz="3600" b="1" u="sng" dirty="0" smtClean="0"/>
              <a:t> Neuralgia: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Persistence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pain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90 </a:t>
            </a:r>
            <a:r>
              <a:rPr lang="es-ES_tradn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es-ES_tradn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s-ES_tradn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beginning</a:t>
            </a:r>
            <a:r>
              <a:rPr lang="es-ES_tradn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rash</a:t>
            </a:r>
            <a:r>
              <a:rPr lang="es-ES_tradn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s-ES_tradnl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s-ES_tradnl" sz="3200" dirty="0" err="1" smtClean="0"/>
              <a:t>Incidence</a:t>
            </a:r>
            <a:r>
              <a:rPr lang="es-ES_tradnl" sz="3200" dirty="0" smtClean="0"/>
              <a:t>: </a:t>
            </a:r>
            <a:r>
              <a:rPr lang="es-ES_tradnl" sz="3200" b="1" dirty="0">
                <a:solidFill>
                  <a:schemeClr val="tx2"/>
                </a:solidFill>
              </a:rPr>
              <a:t>10% - </a:t>
            </a:r>
            <a:r>
              <a:rPr lang="es-ES_tradnl" sz="3200" b="1" dirty="0" smtClean="0">
                <a:solidFill>
                  <a:schemeClr val="tx2"/>
                </a:solidFill>
              </a:rPr>
              <a:t>50%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s-ES_tradnl" sz="3200" b="1" dirty="0" smtClean="0">
              <a:solidFill>
                <a:schemeClr val="tx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8307" y="5498648"/>
            <a:ext cx="85381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AR" sz="1400" dirty="0"/>
              <a:t>Casado </a:t>
            </a:r>
            <a:r>
              <a:rPr lang="es-AR" sz="1400" dirty="0" err="1"/>
              <a:t>Jiimenez</a:t>
            </a:r>
            <a:r>
              <a:rPr lang="es-AR" sz="1400" dirty="0"/>
              <a:t> M. Actas </a:t>
            </a:r>
            <a:r>
              <a:rPr lang="es-AR" sz="1400" dirty="0" err="1"/>
              <a:t>Dermosifiliogr</a:t>
            </a:r>
            <a:r>
              <a:rPr lang="es-AR" sz="1400" dirty="0"/>
              <a:t> 2006;97(S1):</a:t>
            </a:r>
            <a:r>
              <a:rPr lang="es-AR" sz="1400" dirty="0" smtClean="0"/>
              <a:t>9-16</a:t>
            </a:r>
          </a:p>
          <a:p>
            <a:pPr algn="r" eaLnBrk="1" hangingPunct="1"/>
            <a:r>
              <a:rPr lang="es-AR" sz="1400" b="1" dirty="0" smtClean="0"/>
              <a:t>Cohen JI. N </a:t>
            </a:r>
            <a:r>
              <a:rPr lang="es-AR" sz="1400" b="1" dirty="0" err="1" smtClean="0"/>
              <a:t>Engl</a:t>
            </a:r>
            <a:r>
              <a:rPr lang="es-AR" sz="1400" b="1" dirty="0" smtClean="0"/>
              <a:t> J </a:t>
            </a:r>
            <a:r>
              <a:rPr lang="es-AR" sz="1400" b="1" dirty="0" err="1" smtClean="0"/>
              <a:t>Med</a:t>
            </a:r>
            <a:r>
              <a:rPr lang="es-AR" sz="1400" b="1" dirty="0" smtClean="0"/>
              <a:t> 2013;369:255-63</a:t>
            </a:r>
            <a:endParaRPr lang="es-AR" sz="1400" dirty="0" smtClean="0"/>
          </a:p>
          <a:p>
            <a:pPr algn="r" eaLnBrk="1" hangingPunct="1"/>
            <a:endParaRPr lang="es-ES" sz="1400" dirty="0"/>
          </a:p>
        </p:txBody>
      </p:sp>
      <p:pic>
        <p:nvPicPr>
          <p:cNvPr id="6" name="5 Imagen" descr="logo nuevo fi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877272"/>
            <a:ext cx="1342008" cy="8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618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Herpes Zoster </a:t>
            </a:r>
            <a:r>
              <a:rPr lang="es-E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Vaccine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noProof="0" dirty="0" err="1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Indication</a:t>
            </a:r>
            <a:r>
              <a:rPr lang="es-ES" b="1" noProof="0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to prevent herpes zoster and </a:t>
            </a:r>
            <a:r>
              <a:rPr lang="en-US" dirty="0" err="1" smtClean="0">
                <a:ea typeface="Arial Unicode MS" pitchFamily="34" charset="-128"/>
                <a:cs typeface="Arial Unicode MS" pitchFamily="34" charset="-128"/>
              </a:rPr>
              <a:t>postherpetic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neuralgia in adults ≥ 50 years. </a:t>
            </a:r>
          </a:p>
          <a:p>
            <a:pPr lvl="0"/>
            <a:endParaRPr lang="es-ES" dirty="0" smtClean="0"/>
          </a:p>
          <a:p>
            <a:r>
              <a:rPr lang="en-US" dirty="0" smtClean="0"/>
              <a:t>Approved in Argentina in 2013 and available since August 2014.</a:t>
            </a:r>
          </a:p>
          <a:p>
            <a:endParaRPr lang="en-US" dirty="0" smtClean="0"/>
          </a:p>
          <a:p>
            <a:endParaRPr lang="es-ES" dirty="0"/>
          </a:p>
          <a:p>
            <a:pPr>
              <a:buNone/>
            </a:pPr>
            <a:r>
              <a:rPr lang="es-ES" sz="1200" dirty="0" smtClean="0"/>
              <a:t>Fuente: Disposición </a:t>
            </a:r>
            <a:r>
              <a:rPr lang="es-ES" sz="1200" dirty="0"/>
              <a:t>ANMAT Nº 1850/2013</a:t>
            </a:r>
            <a:r>
              <a:rPr lang="es-ES" sz="1200" dirty="0" smtClean="0"/>
              <a:t>. http://www.anmat.gov.ar/boletin_anmat/marzo_2013/Dispo_1850-13.pdf</a:t>
            </a:r>
            <a:endParaRPr lang="es-E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</a:t>
            </a: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</a:t>
            </a: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endParaRPr lang="es-E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916832"/>
            <a:ext cx="7056784" cy="396044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Flu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AR" sz="2800" b="1" dirty="0" err="1" smtClean="0">
                <a:latin typeface="Arial" pitchFamily="34" charset="0"/>
                <a:cs typeface="Arial" pitchFamily="34" charset="0"/>
              </a:rPr>
              <a:t>Flu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err="1" smtClean="0">
                <a:latin typeface="Arial" pitchFamily="34" charset="0"/>
                <a:cs typeface="Arial" pitchFamily="34" charset="0"/>
              </a:rPr>
              <a:t>Vaccine</a:t>
            </a: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each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pregnancy</a:t>
            </a: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autumn-winter</a:t>
            </a: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Pertussis</a:t>
            </a:r>
            <a:r>
              <a:rPr kumimoji="0" lang="es-AR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s-A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Tetanus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AR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Tdap</a:t>
            </a: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s-A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pregnancy</a:t>
            </a:r>
            <a:endParaRPr lang="es-A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s-A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weeks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pregnancy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Marcador de contenido" descr="control-medico-al-volver-del-via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623"/>
          <a:stretch>
            <a:fillRect/>
          </a:stretch>
        </p:blipFill>
        <p:spPr>
          <a:xfrm flipH="1">
            <a:off x="5868144" y="1296233"/>
            <a:ext cx="3096344" cy="3644935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s-AR" dirty="0" err="1" smtClean="0"/>
              <a:t>Flu</a:t>
            </a:r>
            <a:r>
              <a:rPr lang="es-AR" dirty="0" smtClean="0"/>
              <a:t> </a:t>
            </a:r>
            <a:r>
              <a:rPr lang="es-AR" dirty="0" err="1" smtClean="0"/>
              <a:t>vaccine</a:t>
            </a:r>
            <a:r>
              <a:rPr lang="es-AR" dirty="0" smtClean="0"/>
              <a:t> reduces </a:t>
            </a:r>
            <a:r>
              <a:rPr lang="es-AR" dirty="0" err="1" smtClean="0"/>
              <a:t>hospitalizations</a:t>
            </a:r>
            <a:r>
              <a:rPr lang="es-AR" dirty="0" smtClean="0"/>
              <a:t>, </a:t>
            </a:r>
            <a:r>
              <a:rPr lang="es-AR" dirty="0" err="1" smtClean="0"/>
              <a:t>mortality</a:t>
            </a:r>
            <a:r>
              <a:rPr lang="es-AR" dirty="0" smtClean="0"/>
              <a:t> and </a:t>
            </a:r>
            <a:r>
              <a:rPr lang="es-AR" dirty="0" err="1" smtClean="0"/>
              <a:t>antibiotic</a:t>
            </a:r>
            <a:r>
              <a:rPr lang="es-AR" dirty="0" smtClean="0"/>
              <a:t> </a:t>
            </a:r>
            <a:r>
              <a:rPr lang="es-AR" dirty="0" err="1" smtClean="0"/>
              <a:t>prescriptions</a:t>
            </a:r>
            <a:r>
              <a:rPr lang="es-AR" dirty="0" smtClean="0"/>
              <a:t> in </a:t>
            </a:r>
            <a:r>
              <a:rPr lang="es-AR" dirty="0" err="1" smtClean="0"/>
              <a:t>older</a:t>
            </a:r>
            <a:r>
              <a:rPr lang="es-AR" dirty="0" smtClean="0"/>
              <a:t> </a:t>
            </a:r>
            <a:r>
              <a:rPr lang="es-AR" dirty="0" err="1" smtClean="0"/>
              <a:t>adults</a:t>
            </a:r>
            <a:r>
              <a:rPr lang="es-AR" dirty="0" smtClean="0"/>
              <a:t> </a:t>
            </a:r>
            <a:r>
              <a:rPr lang="es-AR" sz="1800" dirty="0" smtClean="0"/>
              <a:t>(</a:t>
            </a:r>
            <a:r>
              <a:rPr lang="es-AR" sz="1800" dirty="0" err="1" smtClean="0"/>
              <a:t>Nichol</a:t>
            </a:r>
            <a:r>
              <a:rPr lang="es-AR" sz="1800" dirty="0" smtClean="0"/>
              <a:t> </a:t>
            </a:r>
            <a:r>
              <a:rPr lang="en-US" sz="1800" dirty="0"/>
              <a:t>N </a:t>
            </a:r>
            <a:r>
              <a:rPr lang="en-US" sz="1800" dirty="0" err="1"/>
              <a:t>Engl</a:t>
            </a:r>
            <a:r>
              <a:rPr lang="en-US" sz="1800" dirty="0"/>
              <a:t> J Med </a:t>
            </a:r>
            <a:r>
              <a:rPr lang="en-US" sz="1800" dirty="0" smtClean="0"/>
              <a:t>2007;357:1373-81.</a:t>
            </a:r>
            <a:r>
              <a:rPr lang="es-AR" sz="1800" dirty="0" smtClean="0"/>
              <a:t> ) </a:t>
            </a:r>
          </a:p>
          <a:p>
            <a:r>
              <a:rPr lang="es-AR" dirty="0" err="1" smtClean="0"/>
              <a:t>Pneumococcal</a:t>
            </a:r>
            <a:r>
              <a:rPr lang="es-AR" dirty="0" smtClean="0"/>
              <a:t> </a:t>
            </a:r>
            <a:r>
              <a:rPr lang="es-AR" dirty="0" err="1" smtClean="0"/>
              <a:t>vaccines</a:t>
            </a:r>
            <a:r>
              <a:rPr lang="es-AR" dirty="0" smtClean="0"/>
              <a:t> </a:t>
            </a:r>
            <a:r>
              <a:rPr lang="es-AR" dirty="0" err="1" smtClean="0"/>
              <a:t>prevent</a:t>
            </a:r>
            <a:r>
              <a:rPr lang="es-AR" dirty="0" smtClean="0"/>
              <a:t> IPD and </a:t>
            </a:r>
            <a:r>
              <a:rPr lang="es-AR" dirty="0" err="1" smtClean="0"/>
              <a:t>pneumonia</a:t>
            </a:r>
            <a:r>
              <a:rPr lang="es-AR" dirty="0" smtClean="0"/>
              <a:t> in </a:t>
            </a:r>
            <a:r>
              <a:rPr lang="es-AR" dirty="0" err="1" smtClean="0"/>
              <a:t>elderly</a:t>
            </a:r>
            <a:r>
              <a:rPr lang="es-AR" dirty="0" smtClean="0"/>
              <a:t> </a:t>
            </a:r>
          </a:p>
          <a:p>
            <a:pPr marL="400050" lvl="1" indent="0">
              <a:buNone/>
            </a:pPr>
            <a:r>
              <a:rPr lang="es-AR" dirty="0" smtClean="0"/>
              <a:t>(</a:t>
            </a:r>
            <a:r>
              <a:rPr lang="es-AR" sz="2000" dirty="0" smtClean="0"/>
              <a:t>Jackson </a:t>
            </a:r>
            <a:r>
              <a:rPr lang="en-US" sz="2000" dirty="0" smtClean="0">
                <a:solidFill>
                  <a:srgbClr val="000000"/>
                </a:solidFill>
              </a:rPr>
              <a:t>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 </a:t>
            </a:r>
            <a:r>
              <a:rPr lang="en-US" sz="2000" dirty="0" smtClean="0">
                <a:solidFill>
                  <a:srgbClr val="000000"/>
                </a:solidFill>
              </a:rPr>
              <a:t>2003;348:1747-55;</a:t>
            </a:r>
            <a:r>
              <a:rPr lang="es-AR" sz="2000" dirty="0" smtClean="0"/>
              <a:t> CAPITA)</a:t>
            </a:r>
          </a:p>
          <a:p>
            <a:r>
              <a:rPr lang="es-AR" dirty="0" smtClean="0"/>
              <a:t>Herpes Zoster </a:t>
            </a:r>
            <a:r>
              <a:rPr lang="es-AR" dirty="0" err="1" smtClean="0"/>
              <a:t>vaccine</a:t>
            </a:r>
            <a:r>
              <a:rPr lang="es-AR" dirty="0" smtClean="0"/>
              <a:t> reduces </a:t>
            </a:r>
            <a:r>
              <a:rPr lang="es-AR" dirty="0" err="1" smtClean="0"/>
              <a:t>incidence</a:t>
            </a:r>
            <a:r>
              <a:rPr lang="es-AR" dirty="0" smtClean="0"/>
              <a:t> and </a:t>
            </a:r>
            <a:r>
              <a:rPr lang="es-AR" dirty="0" err="1" smtClean="0"/>
              <a:t>severity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disease</a:t>
            </a:r>
            <a:r>
              <a:rPr lang="es-AR" dirty="0" smtClean="0"/>
              <a:t> </a:t>
            </a:r>
          </a:p>
          <a:p>
            <a:pPr marL="400050" lvl="1" indent="0">
              <a:buNone/>
            </a:pPr>
            <a:r>
              <a:rPr lang="es-AR" sz="2000" dirty="0" smtClean="0"/>
              <a:t>(</a:t>
            </a:r>
            <a:r>
              <a:rPr lang="es-AR" sz="2000" dirty="0" err="1" smtClean="0"/>
              <a:t>Oxman</a:t>
            </a:r>
            <a:r>
              <a:rPr lang="es-AR" sz="2000" dirty="0" smtClean="0"/>
              <a:t> N </a:t>
            </a:r>
            <a:r>
              <a:rPr lang="es-AR" sz="2000" dirty="0" err="1" smtClean="0"/>
              <a:t>Engl</a:t>
            </a:r>
            <a:r>
              <a:rPr lang="es-AR" sz="2000" dirty="0" smtClean="0"/>
              <a:t> J </a:t>
            </a:r>
            <a:r>
              <a:rPr lang="es-AR" sz="2000" dirty="0" err="1" smtClean="0"/>
              <a:t>Med</a:t>
            </a:r>
            <a:r>
              <a:rPr lang="en-US" sz="2000" dirty="0">
                <a:ea typeface="Calibri"/>
                <a:cs typeface="Times New Roman"/>
              </a:rPr>
              <a:t> </a:t>
            </a:r>
            <a:r>
              <a:rPr lang="en-US" sz="2000" dirty="0" smtClean="0">
                <a:ea typeface="Calibri"/>
                <a:cs typeface="Times New Roman"/>
              </a:rPr>
              <a:t>2005;352: 2271-84</a:t>
            </a:r>
            <a:r>
              <a:rPr lang="es-AR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56225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4400" dirty="0" smtClean="0"/>
              <a:t>Influenza, </a:t>
            </a:r>
            <a:r>
              <a:rPr lang="es-AR" sz="4400" dirty="0" err="1" smtClean="0"/>
              <a:t>pneumococcal</a:t>
            </a:r>
            <a:r>
              <a:rPr lang="es-AR" sz="4400" dirty="0" smtClean="0"/>
              <a:t> and herpes </a:t>
            </a:r>
            <a:r>
              <a:rPr lang="es-AR" sz="4400" dirty="0"/>
              <a:t>zoster </a:t>
            </a:r>
            <a:r>
              <a:rPr lang="es-AR" sz="4400" dirty="0" err="1" smtClean="0"/>
              <a:t>vaccines</a:t>
            </a:r>
            <a:r>
              <a:rPr lang="en-US" sz="4400" dirty="0" smtClean="0"/>
              <a:t> </a:t>
            </a:r>
            <a:r>
              <a:rPr lang="es-AR" sz="4400" dirty="0" smtClean="0"/>
              <a:t>are </a:t>
            </a:r>
            <a:r>
              <a:rPr lang="es-AR" sz="4400" dirty="0" err="1"/>
              <a:t>cost</a:t>
            </a:r>
            <a:r>
              <a:rPr lang="es-AR" sz="4400" dirty="0"/>
              <a:t> </a:t>
            </a:r>
            <a:r>
              <a:rPr lang="es-AR" sz="4400" dirty="0" err="1"/>
              <a:t>effective</a:t>
            </a:r>
            <a:r>
              <a:rPr lang="es-AR" sz="4400" dirty="0"/>
              <a:t> </a:t>
            </a:r>
            <a:r>
              <a:rPr lang="es-AR" sz="4400" dirty="0" smtClean="0"/>
              <a:t>in </a:t>
            </a:r>
            <a:r>
              <a:rPr lang="es-AR" sz="4400" dirty="0" err="1" smtClean="0"/>
              <a:t>older</a:t>
            </a:r>
            <a:r>
              <a:rPr lang="es-AR" sz="4400" dirty="0" smtClean="0"/>
              <a:t> </a:t>
            </a:r>
            <a:r>
              <a:rPr lang="es-AR" sz="4400" dirty="0" err="1" smtClean="0"/>
              <a:t>adults</a:t>
            </a:r>
            <a:r>
              <a:rPr lang="es-AR" sz="4400" dirty="0" smtClean="0"/>
              <a:t>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 algn="r">
              <a:buNone/>
            </a:pPr>
            <a:r>
              <a:rPr lang="es-AR" sz="2000" i="1" dirty="0" smtClean="0"/>
              <a:t>(</a:t>
            </a:r>
            <a:r>
              <a:rPr lang="es-AR" sz="2000" i="1" dirty="0" err="1" smtClean="0"/>
              <a:t>Nichol</a:t>
            </a:r>
            <a:r>
              <a:rPr lang="es-AR" sz="2000" i="1" dirty="0" smtClean="0"/>
              <a:t>, </a:t>
            </a:r>
            <a:r>
              <a:rPr lang="es-AR" sz="2000" i="1" dirty="0" err="1" smtClean="0"/>
              <a:t>Vaccines</a:t>
            </a:r>
            <a:r>
              <a:rPr lang="es-AR" sz="2000" i="1" dirty="0"/>
              <a:t> </a:t>
            </a:r>
            <a:r>
              <a:rPr lang="es-AR" sz="2000" i="1" dirty="0" smtClean="0"/>
              <a:t>2003; 21: 1769–1775</a:t>
            </a:r>
            <a:r>
              <a:rPr lang="es-AR" sz="2000" i="1" dirty="0"/>
              <a:t>)</a:t>
            </a:r>
            <a:endParaRPr lang="es-AR" sz="2000" i="1" dirty="0" smtClean="0"/>
          </a:p>
          <a:p>
            <a:pPr marL="0" indent="0" algn="r">
              <a:buNone/>
            </a:pPr>
            <a:r>
              <a:rPr lang="es-AR" sz="2000" i="1" dirty="0"/>
              <a:t>(Smith, </a:t>
            </a:r>
            <a:r>
              <a:rPr lang="en-US" sz="2000" i="1" dirty="0"/>
              <a:t>Am J </a:t>
            </a:r>
            <a:r>
              <a:rPr lang="en-US" sz="2000" i="1" dirty="0" err="1"/>
              <a:t>Prev</a:t>
            </a:r>
            <a:r>
              <a:rPr lang="en-US" sz="2000" i="1" dirty="0"/>
              <a:t> Med. 2013;44:373-81 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marL="0" indent="0" algn="r">
              <a:buNone/>
            </a:pPr>
            <a:r>
              <a:rPr lang="es-AR" sz="2000" i="1" dirty="0" smtClean="0"/>
              <a:t>(</a:t>
            </a:r>
            <a:r>
              <a:rPr lang="es-AR" sz="2000" i="1" dirty="0" err="1" smtClean="0"/>
              <a:t>Rothberg</a:t>
            </a:r>
            <a:r>
              <a:rPr lang="es-AR" sz="2000" i="1" dirty="0" smtClean="0"/>
              <a:t>, </a:t>
            </a:r>
            <a:r>
              <a:rPr lang="fr-FR" sz="2000" i="1" dirty="0" smtClean="0"/>
              <a:t>Clin </a:t>
            </a:r>
            <a:r>
              <a:rPr lang="fr-FR" sz="2000" i="1" dirty="0"/>
              <a:t>Infect Dis</a:t>
            </a:r>
            <a:r>
              <a:rPr lang="fr-FR" sz="2000" i="1" dirty="0" smtClean="0"/>
              <a:t>. 2007; 44: 1280-88)</a:t>
            </a:r>
            <a:r>
              <a:rPr lang="fr-FR" sz="2000" i="1" dirty="0">
                <a:solidFill>
                  <a:srgbClr val="333300"/>
                </a:solidFill>
                <a:latin typeface="verdana"/>
              </a:rPr>
              <a:t> </a:t>
            </a:r>
            <a:endParaRPr lang="fr-FR" sz="2000" i="1" dirty="0" smtClean="0">
              <a:solidFill>
                <a:srgbClr val="333300"/>
              </a:solidFill>
              <a:latin typeface="verdana"/>
            </a:endParaRPr>
          </a:p>
          <a:p>
            <a:pPr marL="0" indent="0">
              <a:buNone/>
            </a:pPr>
            <a:r>
              <a:rPr lang="es-AR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6334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s-AR" dirty="0" err="1" smtClean="0"/>
              <a:t>Infections</a:t>
            </a:r>
            <a:r>
              <a:rPr lang="es-AR" dirty="0" smtClean="0"/>
              <a:t> are a </a:t>
            </a:r>
            <a:r>
              <a:rPr lang="es-AR" dirty="0" err="1" smtClean="0"/>
              <a:t>leading</a:t>
            </a:r>
            <a:r>
              <a:rPr lang="es-AR" dirty="0" smtClean="0"/>
              <a:t> cause of </a:t>
            </a:r>
            <a:r>
              <a:rPr lang="es-AR" dirty="0" err="1" smtClean="0"/>
              <a:t>morbidity</a:t>
            </a:r>
            <a:r>
              <a:rPr lang="es-AR" dirty="0" smtClean="0"/>
              <a:t> and </a:t>
            </a:r>
            <a:r>
              <a:rPr lang="es-AR" dirty="0" err="1" smtClean="0"/>
              <a:t>mortality</a:t>
            </a:r>
            <a:r>
              <a:rPr lang="es-AR" dirty="0" smtClean="0"/>
              <a:t> in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elderly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dirty="0" err="1" smtClean="0"/>
              <a:t>Low</a:t>
            </a:r>
            <a:r>
              <a:rPr lang="es-AR" dirty="0" smtClean="0"/>
              <a:t> </a:t>
            </a:r>
            <a:r>
              <a:rPr lang="es-AR" dirty="0" err="1" smtClean="0"/>
              <a:t>vaccination</a:t>
            </a:r>
            <a:r>
              <a:rPr lang="es-AR" dirty="0" smtClean="0"/>
              <a:t> </a:t>
            </a:r>
            <a:r>
              <a:rPr lang="es-AR" dirty="0" err="1" smtClean="0"/>
              <a:t>rates</a:t>
            </a:r>
            <a:r>
              <a:rPr lang="es-AR" dirty="0" smtClean="0"/>
              <a:t> in </a:t>
            </a:r>
            <a:r>
              <a:rPr lang="es-AR" dirty="0" err="1" smtClean="0"/>
              <a:t>this</a:t>
            </a:r>
            <a:r>
              <a:rPr lang="es-AR" dirty="0" smtClean="0"/>
              <a:t> </a:t>
            </a:r>
            <a:r>
              <a:rPr lang="es-AR" dirty="0" err="1" smtClean="0"/>
              <a:t>population</a:t>
            </a:r>
            <a:r>
              <a:rPr lang="es-A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194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255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Low vaccination rates: Barriers to Adult immunization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395288" y="1340768"/>
            <a:ext cx="8229600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AR" sz="2000" b="1" dirty="0" err="1" smtClean="0">
                <a:latin typeface="Verdana" pitchFamily="34" charset="0"/>
              </a:rPr>
              <a:t>Adults</a:t>
            </a:r>
            <a:r>
              <a:rPr lang="es-AR" sz="2000" b="1" dirty="0" smtClean="0">
                <a:latin typeface="Verdana" pitchFamily="34" charset="0"/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000" dirty="0" smtClean="0">
                <a:latin typeface="Verdana" pitchFamily="34" charset="0"/>
              </a:rPr>
              <a:t>Are </a:t>
            </a:r>
            <a:r>
              <a:rPr lang="es-AR" sz="2000" dirty="0" err="1" smtClean="0">
                <a:latin typeface="Verdana" pitchFamily="34" charset="0"/>
              </a:rPr>
              <a:t>not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aware</a:t>
            </a:r>
            <a:r>
              <a:rPr lang="es-AR" sz="2000" dirty="0" smtClean="0">
                <a:latin typeface="Verdana" pitchFamily="34" charset="0"/>
              </a:rPr>
              <a:t> of </a:t>
            </a:r>
            <a:r>
              <a:rPr lang="es-AR" sz="2000" dirty="0" err="1" smtClean="0">
                <a:latin typeface="Verdana" pitchFamily="34" charset="0"/>
              </a:rPr>
              <a:t>the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risk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or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severity</a:t>
            </a:r>
            <a:r>
              <a:rPr lang="es-AR" sz="2000" dirty="0" smtClean="0">
                <a:latin typeface="Verdana" pitchFamily="34" charset="0"/>
              </a:rPr>
              <a:t> of </a:t>
            </a:r>
            <a:r>
              <a:rPr lang="es-AR" sz="2000" dirty="0" err="1" smtClean="0">
                <a:latin typeface="Verdana" pitchFamily="34" charset="0"/>
              </a:rPr>
              <a:t>some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common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vaccine-preventable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diseases</a:t>
            </a:r>
            <a:endParaRPr lang="es-AR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AR" sz="2000" dirty="0" smtClean="0">
                <a:latin typeface="Verdana" pitchFamily="34" charset="0"/>
              </a:rPr>
              <a:t>Ignore </a:t>
            </a:r>
            <a:r>
              <a:rPr lang="es-AR" sz="2000" dirty="0" err="1" smtClean="0">
                <a:latin typeface="Verdana" pitchFamily="34" charset="0"/>
              </a:rPr>
              <a:t>the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importance</a:t>
            </a:r>
            <a:r>
              <a:rPr lang="es-AR" sz="2000" dirty="0" smtClean="0">
                <a:latin typeface="Verdana" pitchFamily="34" charset="0"/>
              </a:rPr>
              <a:t> of </a:t>
            </a:r>
            <a:r>
              <a:rPr lang="es-AR" sz="2000" dirty="0" err="1" smtClean="0">
                <a:latin typeface="Verdana" pitchFamily="34" charset="0"/>
              </a:rPr>
              <a:t>vaccination</a:t>
            </a:r>
            <a:endParaRPr lang="es-AR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AR" sz="2000" dirty="0" err="1" smtClean="0">
                <a:latin typeface="Verdana" pitchFamily="34" charset="0"/>
              </a:rPr>
              <a:t>Rarely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make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preventive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care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visits</a:t>
            </a:r>
            <a:endParaRPr lang="es-AR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es-AR" sz="2000" dirty="0" smtClean="0">
              <a:latin typeface="Verdana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s-AR" sz="20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s-AR" sz="2000" b="1" dirty="0" smtClean="0">
                <a:latin typeface="Verdana" pitchFamily="34" charset="0"/>
              </a:rPr>
              <a:t>Physicians: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000" dirty="0" smtClean="0">
                <a:latin typeface="Verdana" pitchFamily="34" charset="0"/>
              </a:rPr>
              <a:t>Are </a:t>
            </a:r>
            <a:r>
              <a:rPr lang="es-AR" sz="2000" dirty="0" err="1" smtClean="0">
                <a:latin typeface="Verdana" pitchFamily="34" charset="0"/>
              </a:rPr>
              <a:t>not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aware</a:t>
            </a:r>
            <a:r>
              <a:rPr lang="es-AR" sz="2000" dirty="0" smtClean="0">
                <a:latin typeface="Verdana" pitchFamily="34" charset="0"/>
              </a:rPr>
              <a:t> of </a:t>
            </a:r>
            <a:r>
              <a:rPr lang="es-AR" sz="2000" dirty="0" err="1" smtClean="0">
                <a:latin typeface="Verdana" pitchFamily="34" charset="0"/>
              </a:rPr>
              <a:t>the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risk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or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severity</a:t>
            </a:r>
            <a:r>
              <a:rPr lang="es-AR" sz="2000" dirty="0" smtClean="0">
                <a:latin typeface="Verdana" pitchFamily="34" charset="0"/>
              </a:rPr>
              <a:t> of </a:t>
            </a:r>
            <a:r>
              <a:rPr lang="es-AR" sz="2000" dirty="0" err="1" smtClean="0">
                <a:latin typeface="Verdana" pitchFamily="34" charset="0"/>
              </a:rPr>
              <a:t>some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common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vaccine-preventable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diseases</a:t>
            </a:r>
            <a:endParaRPr lang="es-AR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AR" sz="2000" dirty="0" smtClean="0">
                <a:latin typeface="Verdana" pitchFamily="34" charset="0"/>
              </a:rPr>
              <a:t>Do </a:t>
            </a:r>
            <a:r>
              <a:rPr lang="es-AR" sz="2000" dirty="0" err="1" smtClean="0">
                <a:latin typeface="Verdana" pitchFamily="34" charset="0"/>
              </a:rPr>
              <a:t>not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recommend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vaccines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to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their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adult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patients</a:t>
            </a:r>
            <a:endParaRPr lang="es-AR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000" dirty="0" err="1" smtClean="0">
                <a:latin typeface="Verdana" pitchFamily="34" charset="0"/>
              </a:rPr>
              <a:t>Lack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information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about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the</a:t>
            </a:r>
            <a:r>
              <a:rPr lang="es-AR" sz="2000" dirty="0" smtClean="0">
                <a:latin typeface="Verdana" pitchFamily="34" charset="0"/>
              </a:rPr>
              <a:t> </a:t>
            </a:r>
            <a:r>
              <a:rPr lang="es-AR" sz="2000" dirty="0" err="1" smtClean="0">
                <a:latin typeface="Verdana" pitchFamily="34" charset="0"/>
              </a:rPr>
              <a:t>effectiveness</a:t>
            </a:r>
            <a:r>
              <a:rPr lang="es-AR" sz="2000" dirty="0" smtClean="0">
                <a:latin typeface="Verdana" pitchFamily="34" charset="0"/>
              </a:rPr>
              <a:t> of </a:t>
            </a:r>
            <a:r>
              <a:rPr lang="es-AR" sz="2000" dirty="0" err="1" smtClean="0">
                <a:latin typeface="Verdana" pitchFamily="34" charset="0"/>
              </a:rPr>
              <a:t>vaccines</a:t>
            </a:r>
            <a:endParaRPr lang="es-AR" sz="200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s-AR" dirty="0" smtClean="0"/>
          </a:p>
          <a:p>
            <a:pPr marL="0" indent="0" eaLnBrk="1" hangingPunct="1"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2030741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err="1" smtClean="0"/>
              <a:t>Immunization</a:t>
            </a:r>
            <a:r>
              <a:rPr lang="es-ES" dirty="0" smtClean="0"/>
              <a:t> </a:t>
            </a:r>
            <a:r>
              <a:rPr lang="es-ES" dirty="0" err="1" smtClean="0"/>
              <a:t>campaigns</a:t>
            </a: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err="1" smtClean="0"/>
              <a:t>Immunization</a:t>
            </a:r>
            <a:r>
              <a:rPr lang="es-ES" dirty="0" smtClean="0"/>
              <a:t> centers</a:t>
            </a:r>
          </a:p>
          <a:p>
            <a:pPr>
              <a:buFont typeface="Wingdings" pitchFamily="2" charset="2"/>
              <a:buChar char="ü"/>
            </a:pPr>
            <a:r>
              <a:rPr lang="es-ES" dirty="0" err="1" smtClean="0"/>
              <a:t>Healthcare</a:t>
            </a:r>
            <a:r>
              <a:rPr lang="es-ES" dirty="0" smtClean="0"/>
              <a:t> </a:t>
            </a:r>
            <a:r>
              <a:rPr lang="es-ES" dirty="0" err="1" smtClean="0"/>
              <a:t>Professionals</a:t>
            </a:r>
            <a:r>
              <a:rPr lang="es-ES" dirty="0" smtClean="0"/>
              <a:t> </a:t>
            </a:r>
            <a:r>
              <a:rPr lang="es-ES" dirty="0" err="1"/>
              <a:t>Education</a:t>
            </a:r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dirty="0" err="1" smtClean="0"/>
              <a:t>Research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552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47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Disclosure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Dr. </a:t>
            </a:r>
            <a:r>
              <a:rPr lang="en-US" dirty="0" err="1" smtClean="0"/>
              <a:t>Stamboulian</a:t>
            </a:r>
            <a:r>
              <a:rPr lang="en-US" dirty="0" smtClean="0"/>
              <a:t> works occasionally as speaker for Merck, Novartis, Pfizer and </a:t>
            </a:r>
            <a:r>
              <a:rPr lang="en-US" dirty="0" err="1" smtClean="0"/>
              <a:t>Sanofi</a:t>
            </a:r>
            <a:r>
              <a:rPr lang="en-US" dirty="0" smtClean="0"/>
              <a:t> Pasteur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Dr. </a:t>
            </a:r>
            <a:r>
              <a:rPr lang="en-US" dirty="0" err="1" smtClean="0"/>
              <a:t>Stamboulian</a:t>
            </a:r>
            <a:r>
              <a:rPr lang="en-US" dirty="0" smtClean="0"/>
              <a:t> is member of the Advisory Board on Adult Immunization for Merck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944216"/>
          </a:xfrm>
        </p:spPr>
        <p:txBody>
          <a:bodyPr/>
          <a:lstStyle/>
          <a:p>
            <a:r>
              <a:rPr lang="es-AR" sz="5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Immunization</a:t>
            </a:r>
            <a:r>
              <a:rPr lang="es-AR" sz="5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Centers</a:t>
            </a:r>
            <a:endParaRPr lang="es-AR" sz="5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151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29540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6 Vaccination Centers in BA City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5" name="Picture 8" descr="100_11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9"/>
            <a:ext cx="9144000" cy="5493884"/>
          </a:xfrm>
        </p:spPr>
      </p:pic>
      <p:pic>
        <p:nvPicPr>
          <p:cNvPr id="35846" name="3 Imagen" descr="LOGOTIPO + LE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3960">
            <a:off x="4835258" y="2988524"/>
            <a:ext cx="2818489" cy="7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371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864096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 smtClean="0">
                <a:solidFill>
                  <a:schemeClr val="tx1"/>
                </a:solidFill>
                <a:effectLst/>
              </a:rPr>
              <a:t>Doses </a:t>
            </a:r>
            <a:r>
              <a:rPr lang="es-AR" sz="3600" b="1" dirty="0" err="1" smtClean="0">
                <a:solidFill>
                  <a:schemeClr val="tx1"/>
                </a:solidFill>
                <a:effectLst/>
              </a:rPr>
              <a:t>administered</a:t>
            </a:r>
            <a:r>
              <a:rPr lang="es-AR" sz="3600" b="1" dirty="0" smtClean="0">
                <a:solidFill>
                  <a:schemeClr val="tx1"/>
                </a:solidFill>
                <a:effectLst/>
              </a:rPr>
              <a:t> 2010/2015</a:t>
            </a:r>
            <a:endParaRPr lang="es-AR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es-AR" sz="6600" b="1" dirty="0" smtClean="0"/>
              <a:t>	</a:t>
            </a:r>
            <a:r>
              <a:rPr lang="es-A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 1.559.652</a:t>
            </a:r>
          </a:p>
        </p:txBody>
      </p:sp>
    </p:spTree>
    <p:extLst>
      <p:ext uri="{BB962C8B-B14F-4D97-AF65-F5344CB8AC3E}">
        <p14:creationId xmlns="" xmlns:p14="http://schemas.microsoft.com/office/powerpoint/2010/main" val="141432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2160240"/>
          </a:xfrm>
        </p:spPr>
        <p:txBody>
          <a:bodyPr/>
          <a:lstStyle/>
          <a:p>
            <a:pPr lvl="0">
              <a:defRPr/>
            </a:pPr>
            <a:r>
              <a:rPr lang="es-AR" sz="5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Healthcare</a:t>
            </a:r>
            <a:r>
              <a:rPr lang="es-AR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es-AR" sz="5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Professionals</a:t>
            </a:r>
            <a:r>
              <a:rPr lang="es-AR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es-AR" sz="5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Education</a:t>
            </a:r>
            <a:r>
              <a:rPr lang="en-US" sz="3600" dirty="0">
                <a:solidFill>
                  <a:prstClr val="black"/>
                </a:solidFill>
                <a:latin typeface="Arial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Arial" charset="0"/>
                <a:ea typeface="Verdana" pitchFamily="34" charset="0"/>
                <a:cs typeface="Verdana" pitchFamily="34" charset="0"/>
              </a:rPr>
            </a:b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78668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Professional Education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en-US" dirty="0" smtClean="0"/>
          </a:p>
          <a:p>
            <a:pPr lvl="6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12" y="4114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3" y="1532269"/>
            <a:ext cx="2667000" cy="19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83" y="1532269"/>
            <a:ext cx="2608334" cy="19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17312" y="5715000"/>
            <a:ext cx="27051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ea typeface="MS PGothic" pitchFamily="34" charset="-128"/>
              </a:rPr>
              <a:t>Pharmacies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72783" y="3365439"/>
            <a:ext cx="27051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ea typeface="MS PGothic" pitchFamily="34" charset="-128"/>
              </a:rPr>
              <a:t>Universities</a:t>
            </a:r>
            <a:endParaRPr lang="en-US" sz="28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433" y="3365439"/>
            <a:ext cx="27051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ea typeface="MS PGothic" pitchFamily="34" charset="-128"/>
              </a:rPr>
              <a:t>    Hospitals</a:t>
            </a:r>
            <a:endParaRPr lang="en-US" sz="2800" b="1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89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en-US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Community Education</a:t>
            </a:r>
            <a:endParaRPr lang="es-AR" sz="5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714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119675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Community Education</a:t>
            </a:r>
            <a:r>
              <a:rPr lang="en-US" b="0" dirty="0" smtClean="0"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</a:b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177087"/>
          </a:xfrm>
        </p:spPr>
        <p:txBody>
          <a:bodyPr>
            <a:noAutofit/>
          </a:bodyPr>
          <a:lstStyle/>
          <a:p>
            <a:pPr marL="533400" indent="-533400">
              <a:buClr>
                <a:schemeClr val="accent1"/>
              </a:buClr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Printed Material</a:t>
            </a:r>
          </a:p>
          <a:p>
            <a:pPr marL="533400" indent="-533400">
              <a:buClr>
                <a:schemeClr val="accent1"/>
              </a:buClr>
              <a:defRPr/>
            </a:pP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Press Campaigns</a:t>
            </a:r>
          </a:p>
          <a:p>
            <a:pPr marL="533400" indent="-533400">
              <a:buClr>
                <a:schemeClr val="accent1"/>
              </a:buClr>
              <a:defRPr/>
            </a:pP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Magazines: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Reflexiones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and other publications</a:t>
            </a:r>
          </a:p>
          <a:p>
            <a:pPr marL="533400" indent="-533400">
              <a:buClr>
                <a:schemeClr val="accent1"/>
              </a:buClr>
              <a:defRPr/>
            </a:pP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pPr marL="533400" indent="-533400">
              <a:buClr>
                <a:schemeClr val="accent1"/>
              </a:buClr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TV and radio programs: A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Ciencia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Cierta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, interviews</a:t>
            </a:r>
          </a:p>
          <a:p>
            <a:pPr marL="533400" indent="-533400">
              <a:buClr>
                <a:schemeClr val="accent1"/>
              </a:buClr>
              <a:buNone/>
              <a:defRPr/>
            </a:pPr>
            <a:endParaRPr lang="en-US" sz="28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033D-1798-4631-8722-080A0FA0C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8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engaged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endParaRPr lang="es-A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dirty="0" err="1" smtClean="0"/>
              <a:t>Epidemiological</a:t>
            </a:r>
            <a:r>
              <a:rPr lang="es-AR" dirty="0" smtClean="0"/>
              <a:t> </a:t>
            </a:r>
            <a:r>
              <a:rPr lang="es-AR" dirty="0" err="1" smtClean="0"/>
              <a:t>studies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r>
              <a:rPr lang="es-AR" dirty="0" smtClean="0"/>
              <a:t>60 </a:t>
            </a:r>
            <a:r>
              <a:rPr lang="es-AR" dirty="0" err="1" smtClean="0"/>
              <a:t>clinical</a:t>
            </a:r>
            <a:r>
              <a:rPr lang="es-AR" dirty="0" smtClean="0"/>
              <a:t> </a:t>
            </a:r>
            <a:r>
              <a:rPr lang="es-AR" dirty="0" err="1" smtClean="0"/>
              <a:t>trials</a:t>
            </a:r>
            <a:r>
              <a:rPr lang="es-AR" dirty="0" smtClean="0"/>
              <a:t> (</a:t>
            </a:r>
            <a:r>
              <a:rPr lang="es-AR" dirty="0" err="1" smtClean="0"/>
              <a:t>phase</a:t>
            </a:r>
            <a:r>
              <a:rPr lang="es-AR" dirty="0" smtClean="0"/>
              <a:t> II, III and IV) in </a:t>
            </a:r>
            <a:r>
              <a:rPr lang="es-AR" dirty="0" err="1" smtClean="0"/>
              <a:t>vaccines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123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r>
              <a:rPr lang="es-AR" dirty="0" err="1" smtClean="0"/>
              <a:t>Increase</a:t>
            </a:r>
            <a:r>
              <a:rPr lang="es-AR" dirty="0" smtClean="0"/>
              <a:t> </a:t>
            </a:r>
            <a:r>
              <a:rPr lang="es-AR" dirty="0" err="1" smtClean="0"/>
              <a:t>vaccination</a:t>
            </a:r>
            <a:r>
              <a:rPr lang="es-AR" dirty="0" smtClean="0"/>
              <a:t> </a:t>
            </a:r>
            <a:r>
              <a:rPr lang="es-AR" dirty="0" err="1" smtClean="0"/>
              <a:t>rates</a:t>
            </a:r>
            <a:r>
              <a:rPr lang="es-AR" dirty="0" smtClean="0"/>
              <a:t> in </a:t>
            </a:r>
            <a:r>
              <a:rPr lang="es-AR" dirty="0" err="1" smtClean="0"/>
              <a:t>adults</a:t>
            </a:r>
            <a:endParaRPr lang="es-AR" dirty="0" smtClean="0"/>
          </a:p>
          <a:p>
            <a:r>
              <a:rPr lang="es-AR" dirty="0" err="1" smtClean="0"/>
              <a:t>Expand</a:t>
            </a:r>
            <a:r>
              <a:rPr lang="es-AR" dirty="0" smtClean="0"/>
              <a:t> </a:t>
            </a:r>
            <a:r>
              <a:rPr lang="es-AR" dirty="0" err="1" smtClean="0"/>
              <a:t>opportunities</a:t>
            </a:r>
            <a:r>
              <a:rPr lang="es-AR" dirty="0" smtClean="0"/>
              <a:t> </a:t>
            </a:r>
            <a:r>
              <a:rPr lang="es-AR" dirty="0" err="1" smtClean="0"/>
              <a:t>for</a:t>
            </a:r>
            <a:r>
              <a:rPr lang="es-AR" dirty="0" smtClean="0"/>
              <a:t> </a:t>
            </a:r>
            <a:r>
              <a:rPr lang="es-AR" dirty="0" err="1" smtClean="0"/>
              <a:t>individuals</a:t>
            </a:r>
            <a:r>
              <a:rPr lang="es-AR" dirty="0" smtClean="0"/>
              <a:t> </a:t>
            </a:r>
            <a:r>
              <a:rPr lang="es-AR" dirty="0" err="1" smtClean="0"/>
              <a:t>to</a:t>
            </a:r>
            <a:r>
              <a:rPr lang="es-AR" dirty="0" smtClean="0"/>
              <a:t> </a:t>
            </a:r>
            <a:r>
              <a:rPr lang="es-AR" dirty="0" err="1" smtClean="0"/>
              <a:t>receive</a:t>
            </a:r>
            <a:r>
              <a:rPr lang="es-AR" dirty="0" smtClean="0"/>
              <a:t> </a:t>
            </a:r>
            <a:r>
              <a:rPr lang="es-AR" dirty="0" err="1" smtClean="0"/>
              <a:t>vaccination</a:t>
            </a:r>
            <a:endParaRPr lang="es-AR" dirty="0" smtClean="0"/>
          </a:p>
          <a:p>
            <a:r>
              <a:rPr lang="es-AR" dirty="0" err="1" smtClean="0"/>
              <a:t>Improve</a:t>
            </a:r>
            <a:r>
              <a:rPr lang="es-AR" dirty="0" smtClean="0"/>
              <a:t> </a:t>
            </a:r>
            <a:r>
              <a:rPr lang="es-AR" dirty="0" err="1" smtClean="0"/>
              <a:t>healthcare</a:t>
            </a:r>
            <a:r>
              <a:rPr lang="es-AR" dirty="0" smtClean="0"/>
              <a:t> </a:t>
            </a:r>
            <a:r>
              <a:rPr lang="es-AR" dirty="0" err="1" smtClean="0"/>
              <a:t>professionals</a:t>
            </a:r>
            <a:r>
              <a:rPr lang="es-AR" dirty="0" smtClean="0"/>
              <a:t>´ </a:t>
            </a:r>
            <a:r>
              <a:rPr lang="es-AR" dirty="0" err="1" smtClean="0"/>
              <a:t>engagement</a:t>
            </a:r>
            <a:r>
              <a:rPr lang="es-AR" dirty="0" smtClean="0"/>
              <a:t> in </a:t>
            </a:r>
            <a:r>
              <a:rPr lang="es-AR" dirty="0" err="1" smtClean="0"/>
              <a:t>promoting</a:t>
            </a:r>
            <a:r>
              <a:rPr lang="es-AR" dirty="0" smtClean="0"/>
              <a:t> </a:t>
            </a:r>
            <a:r>
              <a:rPr lang="es-AR" dirty="0" err="1" smtClean="0"/>
              <a:t>immunizations</a:t>
            </a:r>
            <a:r>
              <a:rPr lang="es-AR" dirty="0" smtClean="0"/>
              <a:t> </a:t>
            </a:r>
          </a:p>
          <a:p>
            <a:r>
              <a:rPr lang="es-AR" dirty="0" err="1" smtClean="0"/>
              <a:t>Strengthen</a:t>
            </a:r>
            <a:r>
              <a:rPr lang="es-AR" dirty="0" smtClean="0"/>
              <a:t> </a:t>
            </a:r>
            <a:r>
              <a:rPr lang="es-AR" dirty="0" err="1" smtClean="0"/>
              <a:t>communication</a:t>
            </a:r>
            <a:r>
              <a:rPr lang="es-AR" dirty="0" smtClean="0"/>
              <a:t> </a:t>
            </a:r>
            <a:r>
              <a:rPr lang="es-AR" dirty="0" err="1" smtClean="0"/>
              <a:t>on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benefits</a:t>
            </a:r>
            <a:r>
              <a:rPr lang="es-AR" dirty="0" smtClean="0"/>
              <a:t> of </a:t>
            </a:r>
            <a:r>
              <a:rPr lang="es-AR" dirty="0" err="1" smtClean="0"/>
              <a:t>vaccination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980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3140968"/>
            <a:ext cx="80010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dstamb@stamboulian.com.ar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124744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es-AR" sz="9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AR" sz="96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endParaRPr lang="es-AR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5 Imagen" descr="LOGO FUNCEI NU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661248"/>
            <a:ext cx="3793013" cy="1115592"/>
          </a:xfrm>
          <a:prstGeom prst="rect">
            <a:avLst/>
          </a:prstGeom>
        </p:spPr>
      </p:pic>
      <p:pic>
        <p:nvPicPr>
          <p:cNvPr id="7" name="6 Imagen" descr="logo nuevo fid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07928"/>
            <a:ext cx="2628386" cy="1603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es-A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Burden</a:t>
            </a:r>
            <a:r>
              <a:rPr lang="es-A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of </a:t>
            </a:r>
            <a:r>
              <a:rPr lang="es-A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Vaccine-Preventable</a:t>
            </a:r>
            <a:r>
              <a:rPr lang="es-A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es-A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Diseases</a:t>
            </a:r>
            <a:r>
              <a:rPr lang="es-A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in USA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13640"/>
              </p:ext>
            </p:extLst>
          </p:nvPr>
        </p:nvGraphicFramePr>
        <p:xfrm>
          <a:off x="250825" y="1628800"/>
          <a:ext cx="8640960" cy="335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424327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Disease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Burden</a:t>
                      </a:r>
                      <a:r>
                        <a:rPr lang="es-AR" dirty="0" smtClean="0"/>
                        <a:t> of </a:t>
                      </a:r>
                      <a:r>
                        <a:rPr lang="es-AR" dirty="0" err="1" smtClean="0"/>
                        <a:t>Illness</a:t>
                      </a:r>
                      <a:endParaRPr lang="es-AR" dirty="0"/>
                    </a:p>
                  </a:txBody>
                  <a:tcPr/>
                </a:tc>
              </a:tr>
              <a:tr h="732400">
                <a:tc>
                  <a:txBody>
                    <a:bodyPr/>
                    <a:lstStyle/>
                    <a:p>
                      <a:r>
                        <a:rPr lang="es-AR" dirty="0" smtClean="0"/>
                        <a:t>Influenza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12,000 </a:t>
                      </a:r>
                      <a:r>
                        <a:rPr lang="es-AR" dirty="0" err="1" smtClean="0"/>
                        <a:t>to</a:t>
                      </a:r>
                      <a:r>
                        <a:rPr lang="es-AR" dirty="0" smtClean="0"/>
                        <a:t> 80,000 </a:t>
                      </a:r>
                      <a:r>
                        <a:rPr lang="es-AR" dirty="0" err="1" smtClean="0"/>
                        <a:t>deaths</a:t>
                      </a:r>
                      <a:r>
                        <a:rPr lang="es-AR" dirty="0" smtClean="0"/>
                        <a:t> and 140,000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to</a:t>
                      </a:r>
                      <a:r>
                        <a:rPr lang="es-AR" dirty="0" smtClean="0"/>
                        <a:t> 900,000 </a:t>
                      </a:r>
                      <a:r>
                        <a:rPr lang="es-AR" baseline="0" dirty="0" err="1" smtClean="0"/>
                        <a:t>hospitalizations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annually</a:t>
                      </a:r>
                      <a:r>
                        <a:rPr lang="es-AR" baseline="0" dirty="0" smtClean="0"/>
                        <a:t>; </a:t>
                      </a:r>
                      <a:r>
                        <a:rPr lang="es-AR" baseline="0" dirty="0" err="1" smtClean="0"/>
                        <a:t>over</a:t>
                      </a:r>
                      <a:r>
                        <a:rPr lang="es-AR" baseline="0" dirty="0" smtClean="0"/>
                        <a:t> $10 </a:t>
                      </a:r>
                      <a:r>
                        <a:rPr lang="es-AR" baseline="0" dirty="0" err="1" smtClean="0"/>
                        <a:t>billion</a:t>
                      </a:r>
                      <a:r>
                        <a:rPr lang="es-AR" baseline="0" dirty="0" smtClean="0"/>
                        <a:t> in </a:t>
                      </a:r>
                      <a:r>
                        <a:rPr lang="es-AR" baseline="0" dirty="0" err="1" smtClean="0"/>
                        <a:t>costs</a:t>
                      </a:r>
                      <a:r>
                        <a:rPr lang="es-AR" baseline="0" dirty="0" smtClean="0"/>
                        <a:t>.</a:t>
                      </a:r>
                      <a:endParaRPr lang="es-AR" dirty="0"/>
                    </a:p>
                  </a:txBody>
                  <a:tcPr/>
                </a:tc>
              </a:tr>
              <a:tr h="424327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Pertussis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aseline="0" dirty="0" smtClean="0"/>
                        <a:t>15,800 cases </a:t>
                      </a:r>
                      <a:r>
                        <a:rPr lang="es-AR" baseline="0" dirty="0" err="1" smtClean="0"/>
                        <a:t>annually</a:t>
                      </a:r>
                      <a:r>
                        <a:rPr lang="es-AR" baseline="0" dirty="0" smtClean="0"/>
                        <a:t>.</a:t>
                      </a:r>
                      <a:endParaRPr lang="es-AR" dirty="0"/>
                    </a:p>
                  </a:txBody>
                  <a:tcPr/>
                </a:tc>
              </a:tr>
              <a:tr h="1046285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Pneumococcal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disease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Pneumonia</a:t>
                      </a:r>
                      <a:r>
                        <a:rPr lang="es-AR" dirty="0" smtClean="0"/>
                        <a:t> 900,000 cases and 400,000 </a:t>
                      </a:r>
                      <a:r>
                        <a:rPr lang="es-AR" dirty="0" err="1" smtClean="0"/>
                        <a:t>hospitalizations</a:t>
                      </a:r>
                      <a:r>
                        <a:rPr lang="es-AR" baseline="0" dirty="0" smtClean="0"/>
                        <a:t> </a:t>
                      </a:r>
                    </a:p>
                    <a:p>
                      <a:r>
                        <a:rPr lang="es-AR" dirty="0" err="1" smtClean="0"/>
                        <a:t>Invasive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diseases</a:t>
                      </a:r>
                      <a:r>
                        <a:rPr lang="es-AR" baseline="0" dirty="0" smtClean="0"/>
                        <a:t> 35,000 cases, 4,200 </a:t>
                      </a:r>
                      <a:r>
                        <a:rPr lang="es-AR" baseline="0" dirty="0" err="1" smtClean="0"/>
                        <a:t>deaths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/>
                </a:tc>
              </a:tr>
              <a:tr h="732400">
                <a:tc>
                  <a:txBody>
                    <a:bodyPr/>
                    <a:lstStyle/>
                    <a:p>
                      <a:r>
                        <a:rPr lang="es-AR" dirty="0" smtClean="0"/>
                        <a:t>Zoster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± 1 million cases/year 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07" name="4 Rectángulo"/>
          <p:cNvSpPr>
            <a:spLocks noChangeArrowheads="1"/>
          </p:cNvSpPr>
          <p:nvPr/>
        </p:nvSpPr>
        <p:spPr bwMode="auto">
          <a:xfrm>
            <a:off x="395288" y="5013176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AR" sz="1400" i="1" dirty="0" smtClean="0">
                <a:solidFill>
                  <a:prstClr val="black"/>
                </a:solidFill>
                <a:hlinkClick r:id="rId2"/>
              </a:rPr>
              <a:t>https://www.cdc.gov/flu/about/disease/burden.htm</a:t>
            </a:r>
            <a:r>
              <a:rPr lang="es-AR" sz="1400" i="1" dirty="0" smtClean="0">
                <a:solidFill>
                  <a:prstClr val="black"/>
                </a:solidFill>
              </a:rPr>
              <a:t> </a:t>
            </a:r>
          </a:p>
          <a:p>
            <a:pPr algn="r"/>
            <a:r>
              <a:rPr lang="es-AR" sz="1400" i="1" dirty="0" smtClean="0">
                <a:solidFill>
                  <a:prstClr val="black"/>
                </a:solidFill>
                <a:hlinkClick r:id="rId3"/>
              </a:rPr>
              <a:t>https://www.cdc.gov/pertussis/downloads/pertuss-surv-report-2017.pdf</a:t>
            </a:r>
            <a:endParaRPr lang="es-AR" sz="1400" i="1" dirty="0" smtClean="0">
              <a:solidFill>
                <a:prstClr val="black"/>
              </a:solidFill>
            </a:endParaRPr>
          </a:p>
          <a:p>
            <a:pPr algn="r"/>
            <a:r>
              <a:rPr lang="es-AR" sz="1400" i="1" dirty="0" smtClean="0">
                <a:solidFill>
                  <a:prstClr val="black"/>
                </a:solidFill>
                <a:hlinkClick r:id="rId4"/>
              </a:rPr>
              <a:t>https://wwwn.cdc.gov/nndss/conditions/invasive-pneumococcal-disease/case-definition/2017/</a:t>
            </a:r>
            <a:endParaRPr lang="es-AR" sz="1400" i="1" dirty="0" smtClean="0">
              <a:solidFill>
                <a:prstClr val="black"/>
              </a:solidFill>
            </a:endParaRPr>
          </a:p>
          <a:p>
            <a:pPr algn="r"/>
            <a:r>
              <a:rPr lang="es-AR" sz="1400" i="1" dirty="0" smtClean="0">
                <a:solidFill>
                  <a:prstClr val="black"/>
                </a:solidFill>
              </a:rPr>
              <a:t>https://www.cdc.gov/shingles/hcp/clinical-overview.html</a:t>
            </a:r>
            <a:endParaRPr lang="es-AR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2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6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</a:t>
            </a:r>
            <a: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welcomeargentina.com/generalroca/imagenes/flotada-rio-ne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-2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Burden of Community-acquired Pneumonia in Adults, in Southern-Cone America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124" name="Picture 4" descr="http://www.absoluturuguay.com/wp-content/uploads/2012/01/river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75"/>
            <a:ext cx="4572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5929313" y="1285875"/>
            <a:ext cx="19542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Rivera, Uruguay</a:t>
            </a:r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85786" y="1357298"/>
            <a:ext cx="2868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Roca, Argentina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9713"/>
            <a:ext cx="4572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" name="14 Rectángulo"/>
          <p:cNvSpPr/>
          <p:nvPr/>
        </p:nvSpPr>
        <p:spPr>
          <a:xfrm>
            <a:off x="4929188" y="4071938"/>
            <a:ext cx="2671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Concepción, Paraguay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11" name="10 Imagen" descr="LOGO FUNCEI 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714884"/>
            <a:ext cx="3562350" cy="1047750"/>
          </a:xfrm>
          <a:prstGeom prst="rect">
            <a:avLst/>
          </a:prstGeom>
        </p:spPr>
      </p:pic>
      <p:pic>
        <p:nvPicPr>
          <p:cNvPr id="12" name="11 Imagen" descr="logo nuevo fid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5507132"/>
            <a:ext cx="2214578" cy="13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13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247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Mortality</a:t>
            </a:r>
            <a:r>
              <a:rPr lang="es-A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A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associated</a:t>
            </a:r>
            <a:r>
              <a:rPr lang="es-A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A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es-A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CAP in </a:t>
            </a:r>
            <a:r>
              <a:rPr lang="es-A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adults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1412776"/>
          <a:ext cx="7992889" cy="2859720"/>
        </p:xfrm>
        <a:graphic>
          <a:graphicData uri="http://schemas.openxmlformats.org/drawingml/2006/table">
            <a:tbl>
              <a:tblPr/>
              <a:tblGrid>
                <a:gridCol w="3744416"/>
                <a:gridCol w="1872208"/>
                <a:gridCol w="2376265"/>
              </a:tblGrid>
              <a:tr h="70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3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Global</a:t>
                      </a:r>
                      <a:endParaRPr lang="es-ES" sz="3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≥65 años</a:t>
                      </a:r>
                      <a:endParaRPr lang="es-ES" sz="3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9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 err="1" smtClean="0">
                          <a:latin typeface="Calibri"/>
                          <a:ea typeface="Calibri"/>
                          <a:cs typeface="Times New Roman"/>
                        </a:rPr>
                        <a:t>Mortality</a:t>
                      </a:r>
                      <a:r>
                        <a:rPr lang="es-AR" sz="2700" dirty="0" smtClean="0">
                          <a:latin typeface="Calibri"/>
                          <a:ea typeface="Calibri"/>
                          <a:cs typeface="Times New Roman"/>
                        </a:rPr>
                        <a:t> at 14-days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12.1%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18.8%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 err="1" smtClean="0">
                          <a:latin typeface="Calibri"/>
                          <a:ea typeface="Calibri"/>
                          <a:cs typeface="Times New Roman"/>
                        </a:rPr>
                        <a:t>Mortality</a:t>
                      </a:r>
                      <a:r>
                        <a:rPr lang="es-AR" sz="2700" dirty="0" smtClean="0">
                          <a:latin typeface="Calibri"/>
                          <a:ea typeface="Calibri"/>
                          <a:cs typeface="Times New Roman"/>
                        </a:rPr>
                        <a:t> at 1-year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24.9%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700" dirty="0">
                          <a:latin typeface="Calibri"/>
                          <a:ea typeface="Calibri"/>
                          <a:cs typeface="Times New Roman"/>
                        </a:rPr>
                        <a:t>35.9%</a:t>
                      </a:r>
                      <a:endParaRPr lang="es-ES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39552" y="465313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/>
              <a:t>Lopardo</a:t>
            </a:r>
            <a:r>
              <a:rPr lang="es-ES" sz="1200" dirty="0" smtClean="0"/>
              <a:t> GD, </a:t>
            </a:r>
            <a:r>
              <a:rPr lang="es-ES" sz="1200" dirty="0" err="1" smtClean="0"/>
              <a:t>Fridman</a:t>
            </a:r>
            <a:r>
              <a:rPr lang="es-ES" sz="1200" dirty="0" smtClean="0"/>
              <a:t> D, </a:t>
            </a:r>
            <a:r>
              <a:rPr lang="es-ES" sz="1200" dirty="0" err="1" smtClean="0"/>
              <a:t>Raimondo</a:t>
            </a:r>
            <a:r>
              <a:rPr lang="es-ES" sz="1200" dirty="0" smtClean="0"/>
              <a:t> E</a:t>
            </a:r>
            <a:r>
              <a:rPr lang="es-ES" sz="1200" i="1" dirty="0" smtClean="0"/>
              <a:t>, et al</a:t>
            </a:r>
            <a:endParaRPr lang="es-ES" sz="1200" dirty="0" smtClean="0"/>
          </a:p>
          <a:p>
            <a:r>
              <a:rPr lang="es-ES" sz="1200" dirty="0" err="1" smtClean="0"/>
              <a:t>Incidence</a:t>
            </a:r>
            <a:r>
              <a:rPr lang="es-ES" sz="1200" dirty="0" smtClean="0"/>
              <a:t> </a:t>
            </a:r>
            <a:r>
              <a:rPr lang="es-ES" sz="1200" dirty="0" err="1" smtClean="0"/>
              <a:t>rate</a:t>
            </a:r>
            <a:r>
              <a:rPr lang="es-ES" sz="1200" dirty="0" smtClean="0"/>
              <a:t> of </a:t>
            </a:r>
            <a:r>
              <a:rPr lang="es-ES" sz="1200" dirty="0" err="1" smtClean="0"/>
              <a:t>community-acquired</a:t>
            </a:r>
            <a:r>
              <a:rPr lang="es-ES" sz="1200" dirty="0" smtClean="0"/>
              <a:t> </a:t>
            </a:r>
            <a:r>
              <a:rPr lang="es-ES" sz="1200" dirty="0" err="1" smtClean="0"/>
              <a:t>pneumonia</a:t>
            </a:r>
            <a:r>
              <a:rPr lang="es-ES" sz="1200" dirty="0" smtClean="0"/>
              <a:t> in </a:t>
            </a:r>
            <a:r>
              <a:rPr lang="es-ES" sz="1200" dirty="0" err="1" smtClean="0"/>
              <a:t>adults</a:t>
            </a:r>
            <a:r>
              <a:rPr lang="es-ES" sz="1200" dirty="0" smtClean="0"/>
              <a:t>: a </a:t>
            </a:r>
            <a:r>
              <a:rPr lang="es-ES" sz="1200" dirty="0" err="1" smtClean="0"/>
              <a:t>population-based</a:t>
            </a:r>
            <a:r>
              <a:rPr lang="es-ES" sz="1200" dirty="0" smtClean="0"/>
              <a:t> </a:t>
            </a:r>
            <a:r>
              <a:rPr lang="es-ES" sz="1200" dirty="0" err="1" smtClean="0"/>
              <a:t>prospective</a:t>
            </a:r>
            <a:r>
              <a:rPr lang="es-ES" sz="1200" dirty="0" smtClean="0"/>
              <a:t> active </a:t>
            </a:r>
            <a:r>
              <a:rPr lang="es-ES" sz="1200" dirty="0" err="1" smtClean="0"/>
              <a:t>surveillance</a:t>
            </a:r>
            <a:r>
              <a:rPr lang="es-ES" sz="1200" dirty="0" smtClean="0"/>
              <a:t> </a:t>
            </a:r>
            <a:r>
              <a:rPr lang="es-ES" sz="1200" dirty="0" err="1" smtClean="0"/>
              <a:t>study</a:t>
            </a:r>
            <a:r>
              <a:rPr lang="es-ES" sz="1200" dirty="0" smtClean="0"/>
              <a:t> in </a:t>
            </a:r>
            <a:r>
              <a:rPr lang="es-ES" sz="1200" dirty="0" err="1" smtClean="0"/>
              <a:t>three</a:t>
            </a:r>
            <a:r>
              <a:rPr lang="es-ES" sz="1200" dirty="0" smtClean="0"/>
              <a:t> </a:t>
            </a:r>
            <a:r>
              <a:rPr lang="es-ES" sz="1200" dirty="0" err="1" smtClean="0"/>
              <a:t>cities</a:t>
            </a:r>
            <a:r>
              <a:rPr lang="es-ES" sz="1200" dirty="0" smtClean="0"/>
              <a:t> in South </a:t>
            </a:r>
            <a:r>
              <a:rPr lang="es-ES" sz="1200" dirty="0" err="1" smtClean="0"/>
              <a:t>America</a:t>
            </a:r>
            <a:endParaRPr lang="es-ES" sz="1200" dirty="0" smtClean="0"/>
          </a:p>
          <a:p>
            <a:r>
              <a:rPr lang="es-ES" sz="1200" i="1" dirty="0" smtClean="0"/>
              <a:t>BMJ Open</a:t>
            </a:r>
            <a:r>
              <a:rPr lang="es-ES" sz="1200" dirty="0" smtClean="0"/>
              <a:t>2018;</a:t>
            </a:r>
            <a:r>
              <a:rPr lang="es-ES" sz="1200" b="1" dirty="0" smtClean="0"/>
              <a:t>8:</a:t>
            </a:r>
            <a:r>
              <a:rPr lang="es-ES" sz="1200" dirty="0" smtClean="0"/>
              <a:t>e019439. </a:t>
            </a:r>
            <a:r>
              <a:rPr lang="es-ES" sz="1200" dirty="0" err="1" smtClean="0"/>
              <a:t>doi</a:t>
            </a:r>
            <a:r>
              <a:rPr lang="es-ES" sz="1200" dirty="0" smtClean="0"/>
              <a:t>: 10.1136/bmjopen-2017-019439</a:t>
            </a:r>
            <a:endParaRPr lang="es-E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en-US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Antipneumococcal vaccines</a:t>
            </a:r>
            <a:endParaRPr lang="en-US" cap="none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56176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Dra. Hebe Vázquez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Vaccination</a:t>
            </a: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s-A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Adults</a:t>
            </a:r>
            <a:endParaRPr lang="es-A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s-ES" sz="25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ES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CONJUGATE 13-VALENT  VACCINE +  POLYSACCHARIDE 23-VALENT VACCINE</a:t>
            </a:r>
          </a:p>
          <a:p>
            <a:pPr algn="ctr">
              <a:buNone/>
            </a:pPr>
            <a:endParaRPr lang="es-E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 Zoster</a:t>
            </a:r>
            <a:br>
              <a:rPr lang="es-A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d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fidec</Template>
  <TotalTime>853</TotalTime>
  <Words>638</Words>
  <Application>Microsoft Office PowerPoint</Application>
  <PresentationFormat>Presentación en pantalla (4:3)</PresentationFormat>
  <Paragraphs>147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fidec</vt:lpstr>
      <vt:lpstr>1_fidec</vt:lpstr>
      <vt:lpstr>Diapositiva 1</vt:lpstr>
      <vt:lpstr>Faculty Disclosure</vt:lpstr>
      <vt:lpstr>Burden of Vaccine-Preventable Diseases in USA</vt:lpstr>
      <vt:lpstr> Pneumonia </vt:lpstr>
      <vt:lpstr>Diapositiva 5</vt:lpstr>
      <vt:lpstr>Mortality associated with CAP in adults</vt:lpstr>
      <vt:lpstr>Antipneumococcal vaccines</vt:lpstr>
      <vt:lpstr>Vaccination in Adults</vt:lpstr>
      <vt:lpstr>Herpes Zoster </vt:lpstr>
      <vt:lpstr>Diapositiva 10</vt:lpstr>
      <vt:lpstr> Burden of Herpes Zoster </vt:lpstr>
      <vt:lpstr>Diapositiva 12</vt:lpstr>
      <vt:lpstr>Herpes Zoster Vaccine</vt:lpstr>
      <vt:lpstr>Vaccines for Pregnant Women</vt:lpstr>
      <vt:lpstr>Evidence for Vaccination of Older Adults</vt:lpstr>
      <vt:lpstr>Vaccination is Cost Effective</vt:lpstr>
      <vt:lpstr>The Problem</vt:lpstr>
      <vt:lpstr>Low vaccination rates: Barriers to Adult immunization</vt:lpstr>
      <vt:lpstr>What We Do</vt:lpstr>
      <vt:lpstr>Immunization Centers</vt:lpstr>
      <vt:lpstr> 6 Vaccination Centers in BA City</vt:lpstr>
      <vt:lpstr>Doses administered 2010/2015</vt:lpstr>
      <vt:lpstr>Healthcare Professionals Education </vt:lpstr>
      <vt:lpstr>Healthcare Professional Education</vt:lpstr>
      <vt:lpstr>Community Education</vt:lpstr>
      <vt:lpstr>Community Education </vt:lpstr>
      <vt:lpstr>Research</vt:lpstr>
      <vt:lpstr>Future Challenges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optimizar el  uso de antibióticos</dc:title>
  <dc:creator>tderose</dc:creator>
  <cp:lastModifiedBy>tderose</cp:lastModifiedBy>
  <cp:revision>153</cp:revision>
  <cp:lastPrinted>2014-10-02T17:02:16Z</cp:lastPrinted>
  <dcterms:created xsi:type="dcterms:W3CDTF">2013-11-05T12:08:15Z</dcterms:created>
  <dcterms:modified xsi:type="dcterms:W3CDTF">2018-10-16T18:38:09Z</dcterms:modified>
</cp:coreProperties>
</file>